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y="5143500" cx="9144000"/>
  <p:notesSz cx="6858000" cy="9144000"/>
  <p:embeddedFontLst>
    <p:embeddedFont>
      <p:font typeface="Roboto"/>
      <p:regular r:id="rId73"/>
      <p:bold r:id="rId74"/>
      <p:italic r:id="rId75"/>
      <p:boldItalic r:id="rId76"/>
    </p:embeddedFont>
    <p:embeddedFont>
      <p:font typeface="Source Code Pro"/>
      <p:regular r:id="rId77"/>
      <p:bold r:id="rId78"/>
      <p:italic r:id="rId79"/>
      <p:boldItalic r:id="rId80"/>
    </p:embeddedFont>
    <p:embeddedFont>
      <p:font typeface="Open Sans Medium"/>
      <p:regular r:id="rId81"/>
      <p:bold r:id="rId82"/>
      <p:italic r:id="rId83"/>
      <p:boldItalic r:id="rId84"/>
    </p:embeddedFont>
    <p:embeddedFont>
      <p:font typeface="Oswald"/>
      <p:regular r:id="rId85"/>
      <p:bold r:id="rId86"/>
    </p:embeddedFont>
    <p:embeddedFont>
      <p:font typeface="Open Sans"/>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42100A-74D7-44DD-8638-7A5452A101F4}">
  <a:tblStyle styleId="{8C42100A-74D7-44DD-8638-7A5452A101F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OpenSansMedium-boldItalic.fntdata"/><Relationship Id="rId83" Type="http://schemas.openxmlformats.org/officeDocument/2006/relationships/font" Target="fonts/OpenSansMedium-italic.fntdata"/><Relationship Id="rId42" Type="http://schemas.openxmlformats.org/officeDocument/2006/relationships/slide" Target="slides/slide37.xml"/><Relationship Id="rId86" Type="http://schemas.openxmlformats.org/officeDocument/2006/relationships/font" Target="fonts/Oswald-bold.fntdata"/><Relationship Id="rId41" Type="http://schemas.openxmlformats.org/officeDocument/2006/relationships/slide" Target="slides/slide36.xml"/><Relationship Id="rId85" Type="http://schemas.openxmlformats.org/officeDocument/2006/relationships/font" Target="fonts/Oswald-regular.fntdata"/><Relationship Id="rId44" Type="http://schemas.openxmlformats.org/officeDocument/2006/relationships/slide" Target="slides/slide39.xml"/><Relationship Id="rId88" Type="http://schemas.openxmlformats.org/officeDocument/2006/relationships/font" Target="fonts/OpenSans-bold.fntdata"/><Relationship Id="rId43" Type="http://schemas.openxmlformats.org/officeDocument/2006/relationships/slide" Target="slides/slide38.xml"/><Relationship Id="rId87" Type="http://schemas.openxmlformats.org/officeDocument/2006/relationships/font" Target="fonts/OpenSans-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OpenSans-italic.fntdata"/><Relationship Id="rId80" Type="http://schemas.openxmlformats.org/officeDocument/2006/relationships/font" Target="fonts/SourceCodePro-boldItalic.fntdata"/><Relationship Id="rId82" Type="http://schemas.openxmlformats.org/officeDocument/2006/relationships/font" Target="fonts/OpenSansMedium-bold.fntdata"/><Relationship Id="rId81" Type="http://schemas.openxmlformats.org/officeDocument/2006/relationships/font" Target="fonts/OpenSans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regular.fntdata"/><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Roboto-italic.fntdata"/><Relationship Id="rId30" Type="http://schemas.openxmlformats.org/officeDocument/2006/relationships/slide" Target="slides/slide25.xml"/><Relationship Id="rId74" Type="http://schemas.openxmlformats.org/officeDocument/2006/relationships/font" Target="fonts/Roboto-bold.fntdata"/><Relationship Id="rId33" Type="http://schemas.openxmlformats.org/officeDocument/2006/relationships/slide" Target="slides/slide28.xml"/><Relationship Id="rId77" Type="http://schemas.openxmlformats.org/officeDocument/2006/relationships/font" Target="fonts/SourceCodePro-regular.fntdata"/><Relationship Id="rId32" Type="http://schemas.openxmlformats.org/officeDocument/2006/relationships/slide" Target="slides/slide27.xml"/><Relationship Id="rId76" Type="http://schemas.openxmlformats.org/officeDocument/2006/relationships/font" Target="fonts/Roboto-boldItalic.fntdata"/><Relationship Id="rId35" Type="http://schemas.openxmlformats.org/officeDocument/2006/relationships/slide" Target="slides/slide30.xml"/><Relationship Id="rId79" Type="http://schemas.openxmlformats.org/officeDocument/2006/relationships/font" Target="fonts/SourceCodePro-italic.fntdata"/><Relationship Id="rId34" Type="http://schemas.openxmlformats.org/officeDocument/2006/relationships/slide" Target="slides/slide29.xml"/><Relationship Id="rId78" Type="http://schemas.openxmlformats.org/officeDocument/2006/relationships/font" Target="fonts/SourceCodePro-bold.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0" Type="http://schemas.openxmlformats.org/officeDocument/2006/relationships/font" Target="fonts/OpenSans-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tistics.laerd.com/statistical-guides/measures-central-tendency-mean-mode-median-faqs.php" TargetMode="External"/><Relationship Id="rId3" Type="http://schemas.openxmlformats.org/officeDocument/2006/relationships/hyperlink" Target="https://towardsdatascience.com/mean-or-median-choose-based-on-the-decision-not-the-distribution-f951215c1376"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understanding-the-bias-variance-tradeoff-165e6942b229" TargetMode="External"/><Relationship Id="rId3" Type="http://schemas.openxmlformats.org/officeDocument/2006/relationships/hyperlink" Target="https://www.analyticsvidhya.com/blog/2020/08/bias-and-variance-tradeoff-machine-learning/"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understanding-the-bias-variance-tradeoff-165e6942b229"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a7c3bdede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a7c3bdede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4fb814799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fb814799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9da948b8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9da948b8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4fb8147998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fb8147998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f10bf3389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f10bf3389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98f7907c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98f7907c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98f7907c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98f7907c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98f7907c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e98f7907c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98f7907c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98f7907c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11cf56ef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11cf56ef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4fb81479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4fb81479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98f7907c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98f7907c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98f7907c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e98f7907c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925136dd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925136dd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4fb8147998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4fb8147998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27046c5b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27046c5b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4fb8147998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4fb8147998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4fb8147998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4fb8147998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50b88f43d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50b88f43d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52cad7168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52cad7168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52cad7168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52cad7168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9dc8c2493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9dc8c2493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4fb8147998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4fb8147998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98f7907ce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e98f7907ce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98f7907ce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e98f7907ce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4fb8147998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4fb8147998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4fb8147998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4fb8147998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f02494b2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f02494b2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f02494b22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f02494b22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f02494b22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f02494b22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4fb8147998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4fb8147998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4fb8147998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4fb8147998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4fb814799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fb81479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4fb814799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4fb81479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f0de282c0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f0de282c0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5525c72db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5525c72db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5525c72db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5525c72db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https://statistics.laerd.com/statistical-guides/measures-central-tendency-mean-mode-median-faqs.php</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5525c72db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5525c72db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https://statistics.laerd.com/statistical-guides/measures-central-tendency-mean-mode-median-faqs.php</a:t>
            </a:r>
            <a:endParaRPr/>
          </a:p>
          <a:p>
            <a:pPr indent="0" lvl="0" marL="0" rtl="0" algn="l">
              <a:spcBef>
                <a:spcPts val="0"/>
              </a:spcBef>
              <a:spcAft>
                <a:spcPts val="0"/>
              </a:spcAft>
              <a:buNone/>
            </a:pPr>
            <a:r>
              <a:rPr lang="en" u="sng">
                <a:solidFill>
                  <a:schemeClr val="hlink"/>
                </a:solidFill>
                <a:hlinkClick r:id="rId3"/>
              </a:rPr>
              <a:t>https://towardsdatascience.com/mean-or-median-choose-based-on-the-decision-not-the-distribution-f951215c1376</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2eb7581b3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2eb7581b3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2eb7581b3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2eb7581b3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2eb7581b3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2eb7581b3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2eb7581b3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2eb7581b3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2eb7581b3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2eb7581b3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a7c3bdede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a7c3bdede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2eb7581b3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2eb7581b3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2eb7581b3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2eb7581b3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2eb7581b34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2eb7581b34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2eb7581b34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2eb7581b3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a567aeea8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a567aeea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a567aeea8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a567aeea8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e98f7907ce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e98f7907c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53aa9e180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253aa9e180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53aa9e180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253aa9e180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53aa9e180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53aa9e180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26f8dc457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26f8dc457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53aa9e180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53aa9e180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67d52e7a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67d52e7a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https://towardsdatascience.com/understanding-the-bias-variance-tradeoff-165e6942b229</a:t>
            </a:r>
            <a:endParaRPr/>
          </a:p>
          <a:p>
            <a:pPr indent="0" lvl="0" marL="0" rtl="0" algn="l">
              <a:spcBef>
                <a:spcPts val="0"/>
              </a:spcBef>
              <a:spcAft>
                <a:spcPts val="0"/>
              </a:spcAft>
              <a:buNone/>
            </a:pPr>
            <a:r>
              <a:rPr lang="en" u="sng">
                <a:solidFill>
                  <a:schemeClr val="hlink"/>
                </a:solidFill>
                <a:hlinkClick r:id="rId3"/>
              </a:rPr>
              <a:t>https://www.analyticsvidhya.com/blog/2020/08/bias-and-variance-tradeoff-machine-learning/</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67d52e7a5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67d52e7a5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https://towardsdatascience.com/understanding-the-bias-variance-tradeoff-165e6942b229</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67d52e7a5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267d52e7a5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67d52e7a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267d52e7a5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2e9d454f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2e9d454f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e98f7907ce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e98f7907ce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e98f7907c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e98f7907c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26f8dc457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26f8dc457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26f8dc457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26f8dc457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26f8dc45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26f8dc45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6.png"/><Relationship Id="rId4" Type="http://schemas.openxmlformats.org/officeDocument/2006/relationships/image" Target="../media/image45.png"/><Relationship Id="rId5"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3.png"/><Relationship Id="rId4" Type="http://schemas.openxmlformats.org/officeDocument/2006/relationships/image" Target="../media/image38.png"/><Relationship Id="rId5"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5.png"/><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4.png"/><Relationship Id="rId4" Type="http://schemas.openxmlformats.org/officeDocument/2006/relationships/image" Target="../media/image57.png"/><Relationship Id="rId5" Type="http://schemas.openxmlformats.org/officeDocument/2006/relationships/image" Target="../media/image52.png"/><Relationship Id="rId6"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 name="Shape 61"/>
        <p:cNvGrpSpPr/>
        <p:nvPr/>
      </p:nvGrpSpPr>
      <p:grpSpPr>
        <a:xfrm>
          <a:off x="0" y="0"/>
          <a:ext cx="0" cy="0"/>
          <a:chOff x="0" y="0"/>
          <a:chExt cx="0" cy="0"/>
        </a:xfrm>
      </p:grpSpPr>
      <p:sp>
        <p:nvSpPr>
          <p:cNvPr id="62" name="Google Shape;62;p13"/>
          <p:cNvSpPr txBox="1"/>
          <p:nvPr>
            <p:ph type="title"/>
          </p:nvPr>
        </p:nvSpPr>
        <p:spPr>
          <a:xfrm>
            <a:off x="430800" y="1889700"/>
            <a:ext cx="8282400" cy="11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Statistics for Data Science</a:t>
            </a:r>
            <a:endParaRPr sz="4000">
              <a:latin typeface="Calibri"/>
              <a:ea typeface="Calibri"/>
              <a:cs typeface="Calibri"/>
              <a:sym typeface="Calibri"/>
            </a:endParaRPr>
          </a:p>
        </p:txBody>
      </p:sp>
      <p:pic>
        <p:nvPicPr>
          <p:cNvPr id="63" name="Google Shape;63;p13"/>
          <p:cNvPicPr preferRelativeResize="0"/>
          <p:nvPr/>
        </p:nvPicPr>
        <p:blipFill>
          <a:blip r:embed="rId3">
            <a:alphaModFix/>
          </a:blip>
          <a:stretch>
            <a:fillRect/>
          </a:stretch>
        </p:blipFill>
        <p:spPr>
          <a:xfrm>
            <a:off x="2658825" y="57750"/>
            <a:ext cx="3677625" cy="1821300"/>
          </a:xfrm>
          <a:prstGeom prst="rect">
            <a:avLst/>
          </a:prstGeom>
          <a:noFill/>
          <a:ln>
            <a:noFill/>
          </a:ln>
          <a:effectLst>
            <a:outerShdw blurRad="57150" rotWithShape="0" algn="bl" dir="5400000" dist="19050">
              <a:srgbClr val="000000">
                <a:alpha val="50000"/>
              </a:srgbClr>
            </a:outerShdw>
          </a:effectLst>
        </p:spPr>
      </p:pic>
      <p:sp>
        <p:nvSpPr>
          <p:cNvPr id="64" name="Google Shape;64;p13"/>
          <p:cNvSpPr txBox="1"/>
          <p:nvPr/>
        </p:nvSpPr>
        <p:spPr>
          <a:xfrm>
            <a:off x="563575" y="3855450"/>
            <a:ext cx="8282400" cy="1260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lang="en" sz="3600">
                <a:solidFill>
                  <a:srgbClr val="424242"/>
                </a:solidFill>
                <a:latin typeface="Oswald"/>
                <a:ea typeface="Oswald"/>
                <a:cs typeface="Oswald"/>
                <a:sym typeface="Oswald"/>
              </a:rPr>
              <a:t>AccioJob/ Statistics-for-DataScience</a:t>
            </a:r>
            <a:endParaRPr sz="3600">
              <a:solidFill>
                <a:srgbClr val="424242"/>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2"/>
          <p:cNvSpPr txBox="1"/>
          <p:nvPr>
            <p:ph type="title"/>
          </p:nvPr>
        </p:nvSpPr>
        <p:spPr>
          <a:xfrm>
            <a:off x="6900" y="64025"/>
            <a:ext cx="4776000" cy="572700"/>
          </a:xfrm>
          <a:prstGeom prst="rect">
            <a:avLst/>
          </a:prstGeom>
          <a:solidFill>
            <a:srgbClr val="FFFFFF"/>
          </a:solidFill>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Inferential Statistics</a:t>
            </a:r>
            <a:endParaRPr>
              <a:latin typeface="Calibri"/>
              <a:ea typeface="Calibri"/>
              <a:cs typeface="Calibri"/>
              <a:sym typeface="Calibri"/>
            </a:endParaRPr>
          </a:p>
        </p:txBody>
      </p:sp>
      <p:sp>
        <p:nvSpPr>
          <p:cNvPr id="177" name="Google Shape;177;p22"/>
          <p:cNvSpPr/>
          <p:nvPr/>
        </p:nvSpPr>
        <p:spPr>
          <a:xfrm>
            <a:off x="1221475" y="1035975"/>
            <a:ext cx="2018400" cy="432300"/>
          </a:xfrm>
          <a:prstGeom prst="rect">
            <a:avLst/>
          </a:pr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6555475" y="1035975"/>
            <a:ext cx="2018400" cy="4323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 name="Google Shape;179;p22"/>
          <p:cNvCxnSpPr/>
          <p:nvPr/>
        </p:nvCxnSpPr>
        <p:spPr>
          <a:xfrm>
            <a:off x="4914850" y="577675"/>
            <a:ext cx="0" cy="180900"/>
          </a:xfrm>
          <a:prstGeom prst="straightConnector1">
            <a:avLst/>
          </a:prstGeom>
          <a:noFill/>
          <a:ln cap="flat" cmpd="sng" w="9525">
            <a:solidFill>
              <a:schemeClr val="dk2"/>
            </a:solidFill>
            <a:prstDash val="solid"/>
            <a:round/>
            <a:headEnd len="med" w="med" type="none"/>
            <a:tailEnd len="med" w="med" type="none"/>
          </a:ln>
        </p:spPr>
      </p:cxnSp>
      <p:cxnSp>
        <p:nvCxnSpPr>
          <p:cNvPr id="180" name="Google Shape;180;p22"/>
          <p:cNvCxnSpPr/>
          <p:nvPr/>
        </p:nvCxnSpPr>
        <p:spPr>
          <a:xfrm>
            <a:off x="2290025" y="814325"/>
            <a:ext cx="5228700" cy="0"/>
          </a:xfrm>
          <a:prstGeom prst="straightConnector1">
            <a:avLst/>
          </a:prstGeom>
          <a:noFill/>
          <a:ln cap="flat" cmpd="sng" w="9525">
            <a:solidFill>
              <a:schemeClr val="dk2"/>
            </a:solidFill>
            <a:prstDash val="solid"/>
            <a:round/>
            <a:headEnd len="med" w="med" type="none"/>
            <a:tailEnd len="med" w="med" type="none"/>
          </a:ln>
        </p:spPr>
      </p:cxnSp>
      <p:cxnSp>
        <p:nvCxnSpPr>
          <p:cNvPr id="181" name="Google Shape;181;p22"/>
          <p:cNvCxnSpPr/>
          <p:nvPr/>
        </p:nvCxnSpPr>
        <p:spPr>
          <a:xfrm>
            <a:off x="2324050" y="806275"/>
            <a:ext cx="0" cy="180900"/>
          </a:xfrm>
          <a:prstGeom prst="straightConnector1">
            <a:avLst/>
          </a:prstGeom>
          <a:noFill/>
          <a:ln cap="flat" cmpd="sng" w="28575">
            <a:solidFill>
              <a:schemeClr val="dk2"/>
            </a:solidFill>
            <a:prstDash val="solid"/>
            <a:round/>
            <a:headEnd len="med" w="med" type="none"/>
            <a:tailEnd len="med" w="med" type="none"/>
          </a:ln>
        </p:spPr>
      </p:cxnSp>
      <p:cxnSp>
        <p:nvCxnSpPr>
          <p:cNvPr id="182" name="Google Shape;182;p22"/>
          <p:cNvCxnSpPr/>
          <p:nvPr/>
        </p:nvCxnSpPr>
        <p:spPr>
          <a:xfrm>
            <a:off x="7505650" y="806275"/>
            <a:ext cx="0" cy="180900"/>
          </a:xfrm>
          <a:prstGeom prst="straightConnector1">
            <a:avLst/>
          </a:prstGeom>
          <a:noFill/>
          <a:ln cap="flat" cmpd="sng" w="28575">
            <a:solidFill>
              <a:schemeClr val="dk2"/>
            </a:solidFill>
            <a:prstDash val="solid"/>
            <a:round/>
            <a:headEnd len="med" w="med" type="none"/>
            <a:tailEnd len="med" w="med" type="none"/>
          </a:ln>
        </p:spPr>
      </p:cxnSp>
      <p:sp>
        <p:nvSpPr>
          <p:cNvPr id="183" name="Google Shape;183;p22"/>
          <p:cNvSpPr txBox="1"/>
          <p:nvPr/>
        </p:nvSpPr>
        <p:spPr>
          <a:xfrm>
            <a:off x="1212575" y="1078600"/>
            <a:ext cx="19695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9E9E9E"/>
                </a:solidFill>
                <a:latin typeface="Calibri"/>
                <a:ea typeface="Calibri"/>
                <a:cs typeface="Calibri"/>
                <a:sym typeface="Calibri"/>
              </a:rPr>
              <a:t>Descriptive</a:t>
            </a:r>
            <a:endParaRPr b="1">
              <a:solidFill>
                <a:srgbClr val="9E9E9E"/>
              </a:solidFill>
              <a:latin typeface="Calibri"/>
              <a:ea typeface="Calibri"/>
              <a:cs typeface="Calibri"/>
              <a:sym typeface="Calibri"/>
            </a:endParaRPr>
          </a:p>
        </p:txBody>
      </p:sp>
      <p:sp>
        <p:nvSpPr>
          <p:cNvPr id="184" name="Google Shape;184;p22"/>
          <p:cNvSpPr txBox="1"/>
          <p:nvPr/>
        </p:nvSpPr>
        <p:spPr>
          <a:xfrm>
            <a:off x="6546575" y="1078600"/>
            <a:ext cx="19695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Inferential</a:t>
            </a:r>
            <a:endParaRPr b="1">
              <a:latin typeface="Calibri"/>
              <a:ea typeface="Calibri"/>
              <a:cs typeface="Calibri"/>
              <a:sym typeface="Calibri"/>
            </a:endParaRPr>
          </a:p>
        </p:txBody>
      </p:sp>
      <p:sp>
        <p:nvSpPr>
          <p:cNvPr id="185" name="Google Shape;185;p22"/>
          <p:cNvSpPr txBox="1"/>
          <p:nvPr/>
        </p:nvSpPr>
        <p:spPr>
          <a:xfrm>
            <a:off x="6546575" y="1459600"/>
            <a:ext cx="21975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Calibri"/>
                <a:ea typeface="Calibri"/>
                <a:cs typeface="Calibri"/>
                <a:sym typeface="Calibri"/>
              </a:rPr>
              <a:t>Use Sample statistics to make </a:t>
            </a:r>
            <a:endParaRPr b="1" sz="1200">
              <a:latin typeface="Calibri"/>
              <a:ea typeface="Calibri"/>
              <a:cs typeface="Calibri"/>
              <a:sym typeface="Calibri"/>
            </a:endParaRPr>
          </a:p>
          <a:p>
            <a:pPr indent="0" lvl="0" marL="0" rtl="0" algn="l">
              <a:spcBef>
                <a:spcPts val="0"/>
              </a:spcBef>
              <a:spcAft>
                <a:spcPts val="0"/>
              </a:spcAft>
              <a:buNone/>
            </a:pPr>
            <a:r>
              <a:rPr b="1" lang="en" sz="1200">
                <a:latin typeface="Calibri"/>
                <a:ea typeface="Calibri"/>
                <a:cs typeface="Calibri"/>
                <a:sym typeface="Calibri"/>
              </a:rPr>
              <a:t>predictions about Population</a:t>
            </a:r>
            <a:endParaRPr b="1" sz="1200">
              <a:latin typeface="Calibri"/>
              <a:ea typeface="Calibri"/>
              <a:cs typeface="Calibri"/>
              <a:sym typeface="Calibri"/>
            </a:endParaRPr>
          </a:p>
        </p:txBody>
      </p:sp>
      <p:cxnSp>
        <p:nvCxnSpPr>
          <p:cNvPr id="186" name="Google Shape;186;p22"/>
          <p:cNvCxnSpPr/>
          <p:nvPr/>
        </p:nvCxnSpPr>
        <p:spPr>
          <a:xfrm>
            <a:off x="7581850" y="1949275"/>
            <a:ext cx="1800" cy="413400"/>
          </a:xfrm>
          <a:prstGeom prst="straightConnector1">
            <a:avLst/>
          </a:prstGeom>
          <a:noFill/>
          <a:ln cap="flat" cmpd="sng" w="28575">
            <a:solidFill>
              <a:schemeClr val="dk2"/>
            </a:solidFill>
            <a:prstDash val="solid"/>
            <a:round/>
            <a:headEnd len="med" w="med" type="none"/>
            <a:tailEnd len="med" w="med" type="none"/>
          </a:ln>
        </p:spPr>
      </p:cxnSp>
      <p:sp>
        <p:nvSpPr>
          <p:cNvPr id="187" name="Google Shape;187;p22"/>
          <p:cNvSpPr/>
          <p:nvPr/>
        </p:nvSpPr>
        <p:spPr>
          <a:xfrm>
            <a:off x="459475" y="2102775"/>
            <a:ext cx="8089200" cy="29019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698850" y="2462300"/>
            <a:ext cx="2867400" cy="2232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1771275" y="2675175"/>
            <a:ext cx="618600" cy="509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1009275" y="2903775"/>
            <a:ext cx="618600" cy="509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1009275" y="3665775"/>
            <a:ext cx="618600" cy="509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1771275" y="3970575"/>
            <a:ext cx="618600" cy="509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2533275" y="3741975"/>
            <a:ext cx="618600" cy="509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2533275" y="3056175"/>
            <a:ext cx="618600" cy="5091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4971675" y="2522775"/>
            <a:ext cx="618600" cy="5091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 name="Google Shape;196;p22"/>
          <p:cNvCxnSpPr/>
          <p:nvPr/>
        </p:nvCxnSpPr>
        <p:spPr>
          <a:xfrm>
            <a:off x="3697200" y="2748875"/>
            <a:ext cx="1107600" cy="6300"/>
          </a:xfrm>
          <a:prstGeom prst="straightConnector1">
            <a:avLst/>
          </a:prstGeom>
          <a:noFill/>
          <a:ln cap="flat" cmpd="sng" w="9525">
            <a:solidFill>
              <a:schemeClr val="dk2"/>
            </a:solidFill>
            <a:prstDash val="solid"/>
            <a:round/>
            <a:headEnd len="med" w="med" type="none"/>
            <a:tailEnd len="med" w="med" type="triangle"/>
          </a:ln>
        </p:spPr>
      </p:cxnSp>
      <p:cxnSp>
        <p:nvCxnSpPr>
          <p:cNvPr id="197" name="Google Shape;197;p22"/>
          <p:cNvCxnSpPr/>
          <p:nvPr/>
        </p:nvCxnSpPr>
        <p:spPr>
          <a:xfrm>
            <a:off x="5830800" y="2748875"/>
            <a:ext cx="1107600" cy="6300"/>
          </a:xfrm>
          <a:prstGeom prst="straightConnector1">
            <a:avLst/>
          </a:prstGeom>
          <a:noFill/>
          <a:ln cap="flat" cmpd="sng" w="9525">
            <a:solidFill>
              <a:schemeClr val="dk2"/>
            </a:solidFill>
            <a:prstDash val="solid"/>
            <a:round/>
            <a:headEnd len="med" w="med" type="none"/>
            <a:tailEnd len="med" w="med" type="triangle"/>
          </a:ln>
        </p:spPr>
      </p:cxnSp>
      <p:cxnSp>
        <p:nvCxnSpPr>
          <p:cNvPr id="198" name="Google Shape;198;p22"/>
          <p:cNvCxnSpPr/>
          <p:nvPr/>
        </p:nvCxnSpPr>
        <p:spPr>
          <a:xfrm rot="10800000">
            <a:off x="4214125" y="4313150"/>
            <a:ext cx="2197500" cy="5700"/>
          </a:xfrm>
          <a:prstGeom prst="straightConnector1">
            <a:avLst/>
          </a:prstGeom>
          <a:noFill/>
          <a:ln cap="flat" cmpd="sng" w="9525">
            <a:solidFill>
              <a:schemeClr val="dk2"/>
            </a:solidFill>
            <a:prstDash val="solid"/>
            <a:round/>
            <a:headEnd len="med" w="med" type="none"/>
            <a:tailEnd len="med" w="med" type="triangle"/>
          </a:ln>
        </p:spPr>
      </p:cxnSp>
      <p:grpSp>
        <p:nvGrpSpPr>
          <p:cNvPr id="199" name="Google Shape;199;p22"/>
          <p:cNvGrpSpPr/>
          <p:nvPr/>
        </p:nvGrpSpPr>
        <p:grpSpPr>
          <a:xfrm>
            <a:off x="7067575" y="2483775"/>
            <a:ext cx="1376400" cy="2314500"/>
            <a:chOff x="8972575" y="2483775"/>
            <a:chExt cx="1376400" cy="2314500"/>
          </a:xfrm>
        </p:grpSpPr>
        <p:cxnSp>
          <p:nvCxnSpPr>
            <p:cNvPr id="200" name="Google Shape;200;p22"/>
            <p:cNvCxnSpPr/>
            <p:nvPr/>
          </p:nvCxnSpPr>
          <p:spPr>
            <a:xfrm>
              <a:off x="9466450" y="3593938"/>
              <a:ext cx="0" cy="180900"/>
            </a:xfrm>
            <a:prstGeom prst="straightConnector1">
              <a:avLst/>
            </a:prstGeom>
            <a:noFill/>
            <a:ln cap="flat" cmpd="sng" w="9525">
              <a:solidFill>
                <a:schemeClr val="dk2"/>
              </a:solidFill>
              <a:prstDash val="solid"/>
              <a:round/>
              <a:headEnd len="med" w="med" type="none"/>
              <a:tailEnd len="med" w="med" type="none"/>
            </a:ln>
          </p:spPr>
        </p:cxnSp>
        <p:grpSp>
          <p:nvGrpSpPr>
            <p:cNvPr id="201" name="Google Shape;201;p22"/>
            <p:cNvGrpSpPr/>
            <p:nvPr/>
          </p:nvGrpSpPr>
          <p:grpSpPr>
            <a:xfrm>
              <a:off x="8972575" y="2483775"/>
              <a:ext cx="1376400" cy="2314500"/>
              <a:chOff x="7143775" y="2407575"/>
              <a:chExt cx="1376400" cy="2314500"/>
            </a:xfrm>
          </p:grpSpPr>
          <p:sp>
            <p:nvSpPr>
              <p:cNvPr id="202" name="Google Shape;202;p22"/>
              <p:cNvSpPr/>
              <p:nvPr/>
            </p:nvSpPr>
            <p:spPr>
              <a:xfrm flipH="1">
                <a:off x="7342332" y="4147900"/>
                <a:ext cx="951022" cy="432352"/>
              </a:xfrm>
              <a:custGeom>
                <a:rect b="b" l="l" r="r" t="t"/>
                <a:pathLst>
                  <a:path extrusionOk="0" h="46502" w="75448">
                    <a:moveTo>
                      <a:pt x="0" y="39542"/>
                    </a:moveTo>
                    <a:cubicBezTo>
                      <a:pt x="4130" y="32953"/>
                      <a:pt x="16519" y="-130"/>
                      <a:pt x="24778" y="9"/>
                    </a:cubicBezTo>
                    <a:cubicBezTo>
                      <a:pt x="33037" y="148"/>
                      <a:pt x="41111" y="32629"/>
                      <a:pt x="49556" y="40378"/>
                    </a:cubicBezTo>
                    <a:cubicBezTo>
                      <a:pt x="58001" y="48127"/>
                      <a:pt x="71133" y="45481"/>
                      <a:pt x="75448" y="46502"/>
                    </a:cubicBezTo>
                  </a:path>
                </a:pathLst>
              </a:custGeom>
              <a:noFill/>
              <a:ln cap="flat" cmpd="sng" w="9525">
                <a:solidFill>
                  <a:schemeClr val="dk2"/>
                </a:solidFill>
                <a:prstDash val="solid"/>
                <a:round/>
                <a:headEnd len="med" w="med" type="none"/>
                <a:tailEnd len="med" w="med" type="none"/>
              </a:ln>
            </p:spPr>
          </p:sp>
          <p:sp>
            <p:nvSpPr>
              <p:cNvPr id="203" name="Google Shape;203;p22"/>
              <p:cNvSpPr/>
              <p:nvPr/>
            </p:nvSpPr>
            <p:spPr>
              <a:xfrm>
                <a:off x="7503650" y="2471500"/>
                <a:ext cx="905565" cy="432352"/>
              </a:xfrm>
              <a:custGeom>
                <a:rect b="b" l="l" r="r" t="t"/>
                <a:pathLst>
                  <a:path extrusionOk="0" h="46502" w="75448">
                    <a:moveTo>
                      <a:pt x="0" y="39542"/>
                    </a:moveTo>
                    <a:cubicBezTo>
                      <a:pt x="4130" y="32953"/>
                      <a:pt x="16519" y="-130"/>
                      <a:pt x="24778" y="9"/>
                    </a:cubicBezTo>
                    <a:cubicBezTo>
                      <a:pt x="33037" y="148"/>
                      <a:pt x="41111" y="32629"/>
                      <a:pt x="49556" y="40378"/>
                    </a:cubicBezTo>
                    <a:cubicBezTo>
                      <a:pt x="58001" y="48127"/>
                      <a:pt x="71133" y="45481"/>
                      <a:pt x="75448" y="46502"/>
                    </a:cubicBezTo>
                  </a:path>
                </a:pathLst>
              </a:custGeom>
              <a:noFill/>
              <a:ln cap="flat" cmpd="sng" w="9525">
                <a:solidFill>
                  <a:schemeClr val="dk2"/>
                </a:solidFill>
                <a:prstDash val="solid"/>
                <a:round/>
                <a:headEnd len="med" w="med" type="none"/>
                <a:tailEnd len="med" w="med" type="none"/>
              </a:ln>
            </p:spPr>
          </p:sp>
          <p:sp>
            <p:nvSpPr>
              <p:cNvPr id="204" name="Google Shape;204;p22"/>
              <p:cNvSpPr/>
              <p:nvPr/>
            </p:nvSpPr>
            <p:spPr>
              <a:xfrm>
                <a:off x="7379300" y="3271123"/>
                <a:ext cx="1029918" cy="329385"/>
              </a:xfrm>
              <a:custGeom>
                <a:rect b="b" l="l" r="r" t="t"/>
                <a:pathLst>
                  <a:path extrusionOk="0" h="56644" w="156463">
                    <a:moveTo>
                      <a:pt x="0" y="56618"/>
                    </a:moveTo>
                    <a:cubicBezTo>
                      <a:pt x="4826" y="55597"/>
                      <a:pt x="17308" y="59356"/>
                      <a:pt x="28954" y="50493"/>
                    </a:cubicBezTo>
                    <a:cubicBezTo>
                      <a:pt x="40601" y="41631"/>
                      <a:pt x="59857" y="10867"/>
                      <a:pt x="69879" y="3443"/>
                    </a:cubicBezTo>
                    <a:cubicBezTo>
                      <a:pt x="79902" y="-3981"/>
                      <a:pt x="83567" y="2562"/>
                      <a:pt x="89089" y="5949"/>
                    </a:cubicBezTo>
                    <a:cubicBezTo>
                      <a:pt x="94611" y="9336"/>
                      <a:pt x="98508" y="18059"/>
                      <a:pt x="103009" y="23766"/>
                    </a:cubicBezTo>
                    <a:cubicBezTo>
                      <a:pt x="107510" y="29473"/>
                      <a:pt x="111732" y="35552"/>
                      <a:pt x="116094" y="40192"/>
                    </a:cubicBezTo>
                    <a:cubicBezTo>
                      <a:pt x="120456" y="44832"/>
                      <a:pt x="122451" y="48916"/>
                      <a:pt x="129179" y="51607"/>
                    </a:cubicBezTo>
                    <a:cubicBezTo>
                      <a:pt x="135907" y="54298"/>
                      <a:pt x="151916" y="55551"/>
                      <a:pt x="156463" y="56340"/>
                    </a:cubicBezTo>
                  </a:path>
                </a:pathLst>
              </a:custGeom>
              <a:noFill/>
              <a:ln cap="flat" cmpd="sng" w="9525">
                <a:solidFill>
                  <a:schemeClr val="dk2"/>
                </a:solidFill>
                <a:prstDash val="solid"/>
                <a:round/>
                <a:headEnd len="med" w="med" type="none"/>
                <a:tailEnd len="med" w="med" type="none"/>
              </a:ln>
            </p:spPr>
          </p:sp>
          <p:sp>
            <p:nvSpPr>
              <p:cNvPr id="205" name="Google Shape;205;p22"/>
              <p:cNvSpPr/>
              <p:nvPr/>
            </p:nvSpPr>
            <p:spPr>
              <a:xfrm>
                <a:off x="7143775" y="2407575"/>
                <a:ext cx="1376400" cy="2314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 name="Google Shape;206;p22"/>
              <p:cNvCxnSpPr/>
              <p:nvPr/>
            </p:nvCxnSpPr>
            <p:spPr>
              <a:xfrm>
                <a:off x="7504000" y="2919875"/>
                <a:ext cx="876900" cy="0"/>
              </a:xfrm>
              <a:prstGeom prst="straightConnector1">
                <a:avLst/>
              </a:prstGeom>
              <a:noFill/>
              <a:ln cap="flat" cmpd="sng" w="9525">
                <a:solidFill>
                  <a:schemeClr val="dk2"/>
                </a:solidFill>
                <a:prstDash val="solid"/>
                <a:round/>
                <a:headEnd len="med" w="med" type="none"/>
                <a:tailEnd len="med" w="med" type="none"/>
              </a:ln>
            </p:spPr>
          </p:cxnSp>
          <p:cxnSp>
            <p:nvCxnSpPr>
              <p:cNvPr id="207" name="Google Shape;207;p22"/>
              <p:cNvCxnSpPr/>
              <p:nvPr/>
            </p:nvCxnSpPr>
            <p:spPr>
              <a:xfrm>
                <a:off x="7434400" y="3671550"/>
                <a:ext cx="946500" cy="10200"/>
              </a:xfrm>
              <a:prstGeom prst="straightConnector1">
                <a:avLst/>
              </a:prstGeom>
              <a:noFill/>
              <a:ln cap="flat" cmpd="sng" w="9525">
                <a:solidFill>
                  <a:schemeClr val="dk2"/>
                </a:solidFill>
                <a:prstDash val="solid"/>
                <a:round/>
                <a:headEnd len="med" w="med" type="none"/>
                <a:tailEnd len="med" w="med" type="none"/>
              </a:ln>
            </p:spPr>
          </p:cxnSp>
          <p:cxnSp>
            <p:nvCxnSpPr>
              <p:cNvPr id="208" name="Google Shape;208;p22"/>
              <p:cNvCxnSpPr/>
              <p:nvPr/>
            </p:nvCxnSpPr>
            <p:spPr>
              <a:xfrm>
                <a:off x="7358925" y="4596275"/>
                <a:ext cx="967500" cy="1200"/>
              </a:xfrm>
              <a:prstGeom prst="straightConnector1">
                <a:avLst/>
              </a:prstGeom>
              <a:noFill/>
              <a:ln cap="flat" cmpd="sng" w="9525">
                <a:solidFill>
                  <a:schemeClr val="dk2"/>
                </a:solidFill>
                <a:prstDash val="solid"/>
                <a:round/>
                <a:headEnd len="med" w="med" type="none"/>
                <a:tailEnd len="med" w="med" type="none"/>
              </a:ln>
            </p:spPr>
          </p:cxnSp>
          <p:cxnSp>
            <p:nvCxnSpPr>
              <p:cNvPr id="209" name="Google Shape;209;p22"/>
              <p:cNvCxnSpPr/>
              <p:nvPr/>
            </p:nvCxnSpPr>
            <p:spPr>
              <a:xfrm>
                <a:off x="8018650" y="2755738"/>
                <a:ext cx="0" cy="180900"/>
              </a:xfrm>
              <a:prstGeom prst="straightConnector1">
                <a:avLst/>
              </a:prstGeom>
              <a:noFill/>
              <a:ln cap="flat" cmpd="sng" w="9525">
                <a:solidFill>
                  <a:schemeClr val="dk2"/>
                </a:solidFill>
                <a:prstDash val="solid"/>
                <a:round/>
                <a:headEnd len="med" w="med" type="none"/>
                <a:tailEnd len="med" w="med" type="none"/>
              </a:ln>
            </p:spPr>
          </p:cxnSp>
        </p:grpSp>
        <p:cxnSp>
          <p:nvCxnSpPr>
            <p:cNvPr id="210" name="Google Shape;210;p22"/>
            <p:cNvCxnSpPr/>
            <p:nvPr/>
          </p:nvCxnSpPr>
          <p:spPr>
            <a:xfrm>
              <a:off x="9999850" y="3593938"/>
              <a:ext cx="0" cy="180900"/>
            </a:xfrm>
            <a:prstGeom prst="straightConnector1">
              <a:avLst/>
            </a:prstGeom>
            <a:noFill/>
            <a:ln cap="flat" cmpd="sng" w="9525">
              <a:solidFill>
                <a:schemeClr val="dk2"/>
              </a:solidFill>
              <a:prstDash val="solid"/>
              <a:round/>
              <a:headEnd len="med" w="med" type="none"/>
              <a:tailEnd len="med" w="med" type="none"/>
            </a:ln>
          </p:spPr>
        </p:cxnSp>
        <p:cxnSp>
          <p:nvCxnSpPr>
            <p:cNvPr id="211" name="Google Shape;211;p22"/>
            <p:cNvCxnSpPr/>
            <p:nvPr/>
          </p:nvCxnSpPr>
          <p:spPr>
            <a:xfrm>
              <a:off x="9542650" y="4508338"/>
              <a:ext cx="0" cy="180900"/>
            </a:xfrm>
            <a:prstGeom prst="straightConnector1">
              <a:avLst/>
            </a:prstGeom>
            <a:noFill/>
            <a:ln cap="flat" cmpd="sng" w="9525">
              <a:solidFill>
                <a:schemeClr val="dk2"/>
              </a:solidFill>
              <a:prstDash val="solid"/>
              <a:round/>
              <a:headEnd len="med" w="med" type="none"/>
              <a:tailEnd len="med" w="med" type="none"/>
            </a:ln>
          </p:spPr>
        </p:cxnSp>
      </p:grpSp>
      <p:sp>
        <p:nvSpPr>
          <p:cNvPr id="212" name="Google Shape;212;p22"/>
          <p:cNvSpPr txBox="1"/>
          <p:nvPr/>
        </p:nvSpPr>
        <p:spPr>
          <a:xfrm>
            <a:off x="526775" y="2221600"/>
            <a:ext cx="13470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Calibri"/>
                <a:ea typeface="Calibri"/>
                <a:cs typeface="Calibri"/>
                <a:sym typeface="Calibri"/>
              </a:rPr>
              <a:t>Population</a:t>
            </a:r>
            <a:endParaRPr b="1" sz="1200">
              <a:latin typeface="Calibri"/>
              <a:ea typeface="Calibri"/>
              <a:cs typeface="Calibri"/>
              <a:sym typeface="Calibri"/>
            </a:endParaRPr>
          </a:p>
        </p:txBody>
      </p:sp>
      <p:sp>
        <p:nvSpPr>
          <p:cNvPr id="213" name="Google Shape;213;p22"/>
          <p:cNvSpPr txBox="1"/>
          <p:nvPr/>
        </p:nvSpPr>
        <p:spPr>
          <a:xfrm>
            <a:off x="4565375" y="3059800"/>
            <a:ext cx="13470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Sample</a:t>
            </a:r>
            <a:endParaRPr b="1" sz="1200">
              <a:latin typeface="Calibri"/>
              <a:ea typeface="Calibri"/>
              <a:cs typeface="Calibri"/>
              <a:sym typeface="Calibri"/>
            </a:endParaRPr>
          </a:p>
        </p:txBody>
      </p:sp>
      <p:sp>
        <p:nvSpPr>
          <p:cNvPr id="214" name="Google Shape;214;p22"/>
          <p:cNvSpPr txBox="1"/>
          <p:nvPr/>
        </p:nvSpPr>
        <p:spPr>
          <a:xfrm>
            <a:off x="7079975" y="2145400"/>
            <a:ext cx="13470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Analyse</a:t>
            </a:r>
            <a:endParaRPr b="1" sz="1200">
              <a:latin typeface="Calibri"/>
              <a:ea typeface="Calibri"/>
              <a:cs typeface="Calibri"/>
              <a:sym typeface="Calibri"/>
            </a:endParaRPr>
          </a:p>
        </p:txBody>
      </p:sp>
      <p:sp>
        <p:nvSpPr>
          <p:cNvPr id="215" name="Google Shape;215;p22"/>
          <p:cNvSpPr txBox="1"/>
          <p:nvPr/>
        </p:nvSpPr>
        <p:spPr>
          <a:xfrm>
            <a:off x="4641575" y="4355200"/>
            <a:ext cx="13470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Inferences</a:t>
            </a:r>
            <a:endParaRPr b="1" sz="1200">
              <a:latin typeface="Calibri"/>
              <a:ea typeface="Calibri"/>
              <a:cs typeface="Calibri"/>
              <a:sym typeface="Calibri"/>
            </a:endParaRPr>
          </a:p>
        </p:txBody>
      </p:sp>
      <p:sp>
        <p:nvSpPr>
          <p:cNvPr id="216" name="Google Shape;216;p22"/>
          <p:cNvSpPr/>
          <p:nvPr/>
        </p:nvSpPr>
        <p:spPr>
          <a:xfrm>
            <a:off x="1906750" y="32951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a:off x="2059150" y="34475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2211550" y="35999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2287750" y="34475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2211550" y="32951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1601950" y="34475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a:off x="1754350" y="36761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a:off x="1906750" y="35237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a:off x="2059150" y="36761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a:off x="1830550" y="38285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1525750" y="42095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a:off x="1678150" y="44381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
          <p:cNvSpPr/>
          <p:nvPr/>
        </p:nvSpPr>
        <p:spPr>
          <a:xfrm>
            <a:off x="2135350" y="45905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p:nvPr/>
        </p:nvSpPr>
        <p:spPr>
          <a:xfrm>
            <a:off x="2516350" y="44381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p:nvPr/>
        </p:nvSpPr>
        <p:spPr>
          <a:xfrm>
            <a:off x="2211550" y="38285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a:off x="2440150" y="35999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a:off x="3278350" y="33713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p:nvPr/>
        </p:nvSpPr>
        <p:spPr>
          <a:xfrm>
            <a:off x="3049750" y="36761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p:nvPr/>
        </p:nvSpPr>
        <p:spPr>
          <a:xfrm>
            <a:off x="3354550" y="36761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a:off x="839950" y="32951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1068550" y="35237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839950" y="35999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2363950" y="39809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2668750" y="32189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2821150" y="31427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2973550" y="32189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2744950" y="33713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2897350" y="34475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a:off x="2897350" y="32951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2592550" y="33713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1601950" y="29141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1678150" y="26093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1297150" y="27617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2440150" y="26093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2744950" y="27617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2973550" y="29141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2516350" y="29141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2744950" y="43619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1297150" y="43619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1144750" y="39047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1297150" y="40571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1373350" y="38285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1297150" y="32189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1449550" y="32189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1068550" y="31427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1220950" y="30665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1373350" y="30665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1830550" y="28379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1906750" y="29903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2135350" y="30665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a:off x="2211550" y="29141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2059150" y="27617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2059150" y="29141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a:off x="2592550" y="39047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2668750" y="40571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a:off x="2821150" y="41333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2744950" y="38285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2973550" y="39047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a:off x="2821150" y="39809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a:off x="2973550" y="40571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1830550" y="41333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1906750" y="42857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2135350" y="43619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2287750" y="42857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2059150" y="42095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2059150" y="40571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2287750" y="41333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5030950" y="27617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5183350" y="29141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5183350" y="26093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5335750" y="27617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5335750" y="26093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5335750" y="29141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5183350" y="27617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5488150" y="2761700"/>
            <a:ext cx="48600" cy="48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txBox="1"/>
          <p:nvPr/>
        </p:nvSpPr>
        <p:spPr>
          <a:xfrm>
            <a:off x="450575" y="4660000"/>
            <a:ext cx="41910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Population Parameters are Population Mean </a:t>
            </a:r>
            <a:r>
              <a:rPr b="1" lang="en">
                <a:latin typeface="Calibri"/>
                <a:ea typeface="Calibri"/>
                <a:cs typeface="Calibri"/>
                <a:sym typeface="Calibri"/>
              </a:rPr>
              <a:t>(μ)</a:t>
            </a:r>
            <a:r>
              <a:rPr lang="en" sz="1000">
                <a:latin typeface="Calibri"/>
                <a:ea typeface="Calibri"/>
                <a:cs typeface="Calibri"/>
                <a:sym typeface="Calibri"/>
              </a:rPr>
              <a:t> and Population SD </a:t>
            </a:r>
            <a:r>
              <a:rPr b="1" lang="en">
                <a:latin typeface="Calibri"/>
                <a:ea typeface="Calibri"/>
                <a:cs typeface="Calibri"/>
                <a:sym typeface="Calibri"/>
              </a:rPr>
              <a:t>(𝛔)</a:t>
            </a:r>
            <a:endParaRPr b="1">
              <a:latin typeface="Calibri"/>
              <a:ea typeface="Calibri"/>
              <a:cs typeface="Calibri"/>
              <a:sym typeface="Calibri"/>
            </a:endParaRPr>
          </a:p>
        </p:txBody>
      </p:sp>
      <p:sp>
        <p:nvSpPr>
          <p:cNvPr id="292" name="Google Shape;292;p22"/>
          <p:cNvSpPr txBox="1"/>
          <p:nvPr/>
        </p:nvSpPr>
        <p:spPr>
          <a:xfrm>
            <a:off x="3507225" y="2072550"/>
            <a:ext cx="38523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Sample Statistic are Sample Mean </a:t>
            </a:r>
            <a:r>
              <a:rPr b="1" lang="en" sz="1000">
                <a:latin typeface="Calibri"/>
                <a:ea typeface="Calibri"/>
                <a:cs typeface="Calibri"/>
                <a:sym typeface="Calibri"/>
              </a:rPr>
              <a:t>(x-bar)</a:t>
            </a:r>
            <a:r>
              <a:rPr lang="en" sz="1000">
                <a:latin typeface="Calibri"/>
                <a:ea typeface="Calibri"/>
                <a:cs typeface="Calibri"/>
                <a:sym typeface="Calibri"/>
              </a:rPr>
              <a:t> and Sample SD </a:t>
            </a:r>
            <a:r>
              <a:rPr b="1" lang="en" sz="1000">
                <a:solidFill>
                  <a:schemeClr val="dk2"/>
                </a:solidFill>
                <a:latin typeface="Calibri"/>
                <a:ea typeface="Calibri"/>
                <a:cs typeface="Calibri"/>
                <a:sym typeface="Calibri"/>
              </a:rPr>
              <a:t>(s)</a:t>
            </a:r>
            <a:endParaRPr b="1" sz="1000">
              <a:latin typeface="Calibri"/>
              <a:ea typeface="Calibri"/>
              <a:cs typeface="Calibri"/>
              <a:sym typeface="Calibri"/>
            </a:endParaRPr>
          </a:p>
        </p:txBody>
      </p:sp>
      <p:sp>
        <p:nvSpPr>
          <p:cNvPr id="293" name="Google Shape;293;p22"/>
          <p:cNvSpPr txBox="1"/>
          <p:nvPr/>
        </p:nvSpPr>
        <p:spPr>
          <a:xfrm>
            <a:off x="3583425" y="2453550"/>
            <a:ext cx="12675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1.</a:t>
            </a:r>
            <a:r>
              <a:rPr lang="en" sz="1000">
                <a:latin typeface="Calibri"/>
                <a:ea typeface="Calibri"/>
                <a:cs typeface="Calibri"/>
                <a:sym typeface="Calibri"/>
              </a:rPr>
              <a:t> Take Samples</a:t>
            </a:r>
            <a:endParaRPr sz="1000">
              <a:latin typeface="Calibri"/>
              <a:ea typeface="Calibri"/>
              <a:cs typeface="Calibri"/>
              <a:sym typeface="Calibri"/>
            </a:endParaRPr>
          </a:p>
        </p:txBody>
      </p:sp>
      <p:sp>
        <p:nvSpPr>
          <p:cNvPr id="294" name="Google Shape;294;p22"/>
          <p:cNvSpPr txBox="1"/>
          <p:nvPr/>
        </p:nvSpPr>
        <p:spPr>
          <a:xfrm>
            <a:off x="5793225" y="2453550"/>
            <a:ext cx="12675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2.</a:t>
            </a:r>
            <a:r>
              <a:rPr lang="en" sz="1000">
                <a:latin typeface="Calibri"/>
                <a:ea typeface="Calibri"/>
                <a:cs typeface="Calibri"/>
                <a:sym typeface="Calibri"/>
              </a:rPr>
              <a:t> Analyze Samples</a:t>
            </a:r>
            <a:endParaRPr sz="1000">
              <a:latin typeface="Calibri"/>
              <a:ea typeface="Calibri"/>
              <a:cs typeface="Calibri"/>
              <a:sym typeface="Calibri"/>
            </a:endParaRPr>
          </a:p>
        </p:txBody>
      </p:sp>
      <p:sp>
        <p:nvSpPr>
          <p:cNvPr id="295" name="Google Shape;295;p22"/>
          <p:cNvSpPr txBox="1"/>
          <p:nvPr/>
        </p:nvSpPr>
        <p:spPr>
          <a:xfrm>
            <a:off x="4269225" y="3901350"/>
            <a:ext cx="21372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Calibri"/>
                <a:ea typeface="Calibri"/>
                <a:cs typeface="Calibri"/>
                <a:sym typeface="Calibri"/>
              </a:rPr>
              <a:t>3.</a:t>
            </a:r>
            <a:r>
              <a:rPr lang="en" sz="1000">
                <a:latin typeface="Calibri"/>
                <a:ea typeface="Calibri"/>
                <a:cs typeface="Calibri"/>
                <a:sym typeface="Calibri"/>
              </a:rPr>
              <a:t> Draw inferences, estimates &amp; conclusions about the populations</a:t>
            </a:r>
            <a:endParaRPr b="1" sz="1000">
              <a:latin typeface="Calibri"/>
              <a:ea typeface="Calibri"/>
              <a:cs typeface="Calibri"/>
              <a:sym typeface="Calibri"/>
            </a:endParaRPr>
          </a:p>
        </p:txBody>
      </p:sp>
      <p:sp>
        <p:nvSpPr>
          <p:cNvPr id="296" name="Google Shape;296;p22"/>
          <p:cNvSpPr txBox="1"/>
          <p:nvPr/>
        </p:nvSpPr>
        <p:spPr>
          <a:xfrm>
            <a:off x="3354825" y="2758350"/>
            <a:ext cx="17523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Calibri"/>
                <a:ea typeface="Calibri"/>
                <a:cs typeface="Calibri"/>
                <a:sym typeface="Calibri"/>
              </a:rPr>
              <a:t>Apply Sampling Techniques</a:t>
            </a:r>
            <a:endParaRPr i="1" sz="1000">
              <a:latin typeface="Calibri"/>
              <a:ea typeface="Calibri"/>
              <a:cs typeface="Calibri"/>
              <a:sym typeface="Calibri"/>
            </a:endParaRPr>
          </a:p>
        </p:txBody>
      </p:sp>
      <p:sp>
        <p:nvSpPr>
          <p:cNvPr id="297" name="Google Shape;297;p22"/>
          <p:cNvSpPr/>
          <p:nvPr/>
        </p:nvSpPr>
        <p:spPr>
          <a:xfrm>
            <a:off x="327100" y="1159050"/>
            <a:ext cx="755700" cy="32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graphicFrame>
        <p:nvGraphicFramePr>
          <p:cNvPr id="302" name="Google Shape;302;p23"/>
          <p:cNvGraphicFramePr/>
          <p:nvPr/>
        </p:nvGraphicFramePr>
        <p:xfrm>
          <a:off x="1483525" y="893250"/>
          <a:ext cx="3000000" cy="3000000"/>
        </p:xfrm>
        <a:graphic>
          <a:graphicData uri="http://schemas.openxmlformats.org/drawingml/2006/table">
            <a:tbl>
              <a:tblPr>
                <a:noFill/>
                <a:tableStyleId>{8C42100A-74D7-44DD-8638-7A5452A101F4}</a:tableStyleId>
              </a:tblPr>
              <a:tblGrid>
                <a:gridCol w="3088475"/>
                <a:gridCol w="3088475"/>
              </a:tblGrid>
              <a:tr h="342850">
                <a:tc>
                  <a:txBody>
                    <a:bodyPr/>
                    <a:lstStyle/>
                    <a:p>
                      <a:pPr indent="0" lvl="0" marL="0" rtl="0" algn="ctr">
                        <a:spcBef>
                          <a:spcPts val="0"/>
                        </a:spcBef>
                        <a:spcAft>
                          <a:spcPts val="0"/>
                        </a:spcAft>
                        <a:buNone/>
                      </a:pPr>
                      <a:r>
                        <a:rPr b="1" lang="en" sz="1300">
                          <a:latin typeface="Roboto"/>
                          <a:ea typeface="Roboto"/>
                          <a:cs typeface="Roboto"/>
                          <a:sym typeface="Roboto"/>
                        </a:rPr>
                        <a:t>Descriptive Statistics</a:t>
                      </a:r>
                      <a:endParaRPr b="1" sz="13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sz="1300">
                          <a:latin typeface="Roboto"/>
                          <a:ea typeface="Roboto"/>
                          <a:cs typeface="Roboto"/>
                          <a:sym typeface="Roboto"/>
                        </a:rPr>
                        <a:t>Inferential Statistics</a:t>
                      </a:r>
                      <a:endParaRPr b="1" sz="13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767300">
                <a:tc>
                  <a:txBody>
                    <a:bodyPr/>
                    <a:lstStyle/>
                    <a:p>
                      <a:pPr indent="0" lvl="0" marL="0" rtl="0" algn="l">
                        <a:lnSpc>
                          <a:spcPct val="115000"/>
                        </a:lnSpc>
                        <a:spcBef>
                          <a:spcPts val="0"/>
                        </a:spcBef>
                        <a:spcAft>
                          <a:spcPts val="1600"/>
                        </a:spcAft>
                        <a:buNone/>
                      </a:pPr>
                      <a:r>
                        <a:rPr lang="en" sz="1300">
                          <a:solidFill>
                            <a:srgbClr val="333333"/>
                          </a:solidFill>
                          <a:highlight>
                            <a:srgbClr val="FFFFFF"/>
                          </a:highlight>
                          <a:latin typeface="Roboto"/>
                          <a:ea typeface="Roboto"/>
                          <a:cs typeface="Roboto"/>
                          <a:sym typeface="Roboto"/>
                        </a:rPr>
                        <a:t>M</a:t>
                      </a:r>
                      <a:r>
                        <a:rPr lang="en" sz="1300">
                          <a:solidFill>
                            <a:srgbClr val="333333"/>
                          </a:solidFill>
                          <a:highlight>
                            <a:srgbClr val="FFFFFF"/>
                          </a:highlight>
                          <a:latin typeface="Roboto"/>
                          <a:ea typeface="Roboto"/>
                          <a:cs typeface="Roboto"/>
                          <a:sym typeface="Roboto"/>
                        </a:rPr>
                        <a:t>ethod of </a:t>
                      </a:r>
                      <a:r>
                        <a:rPr i="1" lang="en" sz="1300">
                          <a:solidFill>
                            <a:srgbClr val="333333"/>
                          </a:solidFill>
                          <a:highlight>
                            <a:srgbClr val="FFFFFF"/>
                          </a:highlight>
                          <a:latin typeface="Roboto"/>
                          <a:ea typeface="Roboto"/>
                          <a:cs typeface="Roboto"/>
                          <a:sym typeface="Roboto"/>
                        </a:rPr>
                        <a:t>organising</a:t>
                      </a:r>
                      <a:r>
                        <a:rPr lang="en" sz="1300">
                          <a:solidFill>
                            <a:srgbClr val="333333"/>
                          </a:solidFill>
                          <a:highlight>
                            <a:srgbClr val="FFFFFF"/>
                          </a:highlight>
                          <a:latin typeface="Roboto"/>
                          <a:ea typeface="Roboto"/>
                          <a:cs typeface="Roboto"/>
                          <a:sym typeface="Roboto"/>
                        </a:rPr>
                        <a:t>, </a:t>
                      </a:r>
                      <a:r>
                        <a:rPr i="1" lang="en" sz="1300">
                          <a:solidFill>
                            <a:srgbClr val="333333"/>
                          </a:solidFill>
                          <a:highlight>
                            <a:srgbClr val="FFFFFF"/>
                          </a:highlight>
                          <a:latin typeface="Roboto"/>
                          <a:ea typeface="Roboto"/>
                          <a:cs typeface="Roboto"/>
                          <a:sym typeface="Roboto"/>
                        </a:rPr>
                        <a:t>summarizing</a:t>
                      </a:r>
                      <a:r>
                        <a:rPr lang="en" sz="1300">
                          <a:solidFill>
                            <a:srgbClr val="333333"/>
                          </a:solidFill>
                          <a:highlight>
                            <a:srgbClr val="FFFFFF"/>
                          </a:highlight>
                          <a:latin typeface="Roboto"/>
                          <a:ea typeface="Roboto"/>
                          <a:cs typeface="Roboto"/>
                          <a:sym typeface="Roboto"/>
                        </a:rPr>
                        <a:t> and </a:t>
                      </a:r>
                      <a:r>
                        <a:rPr i="1" lang="en" sz="1300">
                          <a:solidFill>
                            <a:srgbClr val="333333"/>
                          </a:solidFill>
                          <a:highlight>
                            <a:srgbClr val="FFFFFF"/>
                          </a:highlight>
                          <a:latin typeface="Roboto"/>
                          <a:ea typeface="Roboto"/>
                          <a:cs typeface="Roboto"/>
                          <a:sym typeface="Roboto"/>
                        </a:rPr>
                        <a:t>presenting</a:t>
                      </a:r>
                      <a:r>
                        <a:rPr lang="en" sz="1300">
                          <a:solidFill>
                            <a:srgbClr val="333333"/>
                          </a:solidFill>
                          <a:highlight>
                            <a:srgbClr val="FFFFFF"/>
                          </a:highlight>
                          <a:latin typeface="Roboto"/>
                          <a:ea typeface="Roboto"/>
                          <a:cs typeface="Roboto"/>
                          <a:sym typeface="Roboto"/>
                        </a:rPr>
                        <a:t> </a:t>
                      </a:r>
                      <a:r>
                        <a:rPr i="1" lang="en" sz="1300">
                          <a:solidFill>
                            <a:srgbClr val="333333"/>
                          </a:solidFill>
                          <a:highlight>
                            <a:srgbClr val="FFFFFF"/>
                          </a:highlight>
                          <a:latin typeface="Roboto"/>
                          <a:ea typeface="Roboto"/>
                          <a:cs typeface="Roboto"/>
                          <a:sym typeface="Roboto"/>
                        </a:rPr>
                        <a:t>data</a:t>
                      </a:r>
                      <a:r>
                        <a:rPr lang="en" sz="1300">
                          <a:solidFill>
                            <a:srgbClr val="333333"/>
                          </a:solidFill>
                          <a:highlight>
                            <a:srgbClr val="FFFFFF"/>
                          </a:highlight>
                          <a:latin typeface="Roboto"/>
                          <a:ea typeface="Roboto"/>
                          <a:cs typeface="Roboto"/>
                          <a:sym typeface="Roboto"/>
                        </a:rPr>
                        <a:t> in an informative way</a:t>
                      </a:r>
                      <a:endParaRPr sz="13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Roboto"/>
                          <a:ea typeface="Roboto"/>
                          <a:cs typeface="Roboto"/>
                          <a:sym typeface="Roboto"/>
                        </a:rPr>
                        <a:t>M</a:t>
                      </a:r>
                      <a:r>
                        <a:rPr lang="en" sz="1300">
                          <a:latin typeface="Roboto"/>
                          <a:ea typeface="Roboto"/>
                          <a:cs typeface="Roboto"/>
                          <a:sym typeface="Roboto"/>
                        </a:rPr>
                        <a:t>ake </a:t>
                      </a:r>
                      <a:r>
                        <a:rPr i="1" lang="en" sz="1300">
                          <a:latin typeface="Roboto"/>
                          <a:ea typeface="Roboto"/>
                          <a:cs typeface="Roboto"/>
                          <a:sym typeface="Roboto"/>
                        </a:rPr>
                        <a:t>inferences</a:t>
                      </a:r>
                      <a:r>
                        <a:rPr lang="en" sz="1300">
                          <a:latin typeface="Roboto"/>
                          <a:ea typeface="Roboto"/>
                          <a:cs typeface="Roboto"/>
                          <a:sym typeface="Roboto"/>
                        </a:rPr>
                        <a:t> and </a:t>
                      </a:r>
                      <a:r>
                        <a:rPr i="1" lang="en" sz="1300">
                          <a:latin typeface="Roboto"/>
                          <a:ea typeface="Roboto"/>
                          <a:cs typeface="Roboto"/>
                          <a:sym typeface="Roboto"/>
                        </a:rPr>
                        <a:t>draw conclusions</a:t>
                      </a:r>
                      <a:r>
                        <a:rPr lang="en" sz="1300">
                          <a:latin typeface="Roboto"/>
                          <a:ea typeface="Roboto"/>
                          <a:cs typeface="Roboto"/>
                          <a:sym typeface="Roboto"/>
                        </a:rPr>
                        <a:t> about the ‘Population’ on the basis of ‘Sample’</a:t>
                      </a:r>
                      <a:endParaRPr sz="13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5950">
                <a:tc>
                  <a:txBody>
                    <a:bodyPr/>
                    <a:lstStyle/>
                    <a:p>
                      <a:pPr indent="0" lvl="0" marL="0" rtl="0" algn="l">
                        <a:spcBef>
                          <a:spcPts val="0"/>
                        </a:spcBef>
                        <a:spcAft>
                          <a:spcPts val="0"/>
                        </a:spcAft>
                        <a:buNone/>
                      </a:pPr>
                      <a:r>
                        <a:rPr lang="en" sz="1300">
                          <a:latin typeface="Roboto"/>
                          <a:ea typeface="Roboto"/>
                          <a:cs typeface="Roboto"/>
                          <a:sym typeface="Roboto"/>
                        </a:rPr>
                        <a:t>D</a:t>
                      </a:r>
                      <a:r>
                        <a:rPr lang="en" sz="1300">
                          <a:latin typeface="Roboto"/>
                          <a:ea typeface="Roboto"/>
                          <a:cs typeface="Roboto"/>
                          <a:sym typeface="Roboto"/>
                        </a:rPr>
                        <a:t>escribes the target ‘Population’</a:t>
                      </a:r>
                      <a:endParaRPr sz="13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Roboto"/>
                          <a:ea typeface="Roboto"/>
                          <a:cs typeface="Roboto"/>
                          <a:sym typeface="Roboto"/>
                        </a:rPr>
                        <a:t>Make inferences from ‘Samples’ and generalize then on the ‘Population’</a:t>
                      </a:r>
                      <a:endParaRPr sz="13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09050">
                <a:tc>
                  <a:txBody>
                    <a:bodyPr/>
                    <a:lstStyle/>
                    <a:p>
                      <a:pPr indent="0" lvl="0" marL="0" rtl="0" algn="l">
                        <a:spcBef>
                          <a:spcPts val="0"/>
                        </a:spcBef>
                        <a:spcAft>
                          <a:spcPts val="0"/>
                        </a:spcAft>
                        <a:buNone/>
                      </a:pPr>
                      <a:r>
                        <a:rPr lang="en" sz="1300">
                          <a:latin typeface="Roboto"/>
                          <a:ea typeface="Roboto"/>
                          <a:cs typeface="Roboto"/>
                          <a:sym typeface="Roboto"/>
                        </a:rPr>
                        <a:t>Describe historical data (which already exist)</a:t>
                      </a:r>
                      <a:endParaRPr sz="13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Roboto"/>
                          <a:ea typeface="Roboto"/>
                          <a:cs typeface="Roboto"/>
                          <a:sym typeface="Roboto"/>
                        </a:rPr>
                        <a:t>M</a:t>
                      </a:r>
                      <a:r>
                        <a:rPr lang="en" sz="1300">
                          <a:latin typeface="Roboto"/>
                          <a:ea typeface="Roboto"/>
                          <a:cs typeface="Roboto"/>
                          <a:sym typeface="Roboto"/>
                        </a:rPr>
                        <a:t>ake c</a:t>
                      </a:r>
                      <a:r>
                        <a:rPr lang="en" sz="1300">
                          <a:latin typeface="Roboto"/>
                          <a:ea typeface="Roboto"/>
                          <a:cs typeface="Roboto"/>
                          <a:sym typeface="Roboto"/>
                        </a:rPr>
                        <a:t>onclusions about the ‘Population’ which is beyond the data that is available</a:t>
                      </a:r>
                      <a:endParaRPr sz="13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09050">
                <a:tc>
                  <a:txBody>
                    <a:bodyPr/>
                    <a:lstStyle/>
                    <a:p>
                      <a:pPr indent="0" lvl="0" marL="0" rtl="0" algn="l">
                        <a:spcBef>
                          <a:spcPts val="0"/>
                        </a:spcBef>
                        <a:spcAft>
                          <a:spcPts val="0"/>
                        </a:spcAft>
                        <a:buNone/>
                      </a:pPr>
                      <a:r>
                        <a:rPr lang="en" sz="1300">
                          <a:latin typeface="Roboto"/>
                          <a:ea typeface="Roboto"/>
                          <a:cs typeface="Roboto"/>
                          <a:sym typeface="Roboto"/>
                        </a:rPr>
                        <a:t>Tools - Measures of Central Tendency (Mean/ Median/ Mode), Spread of Data (Range, Variance, Standard Deviation)</a:t>
                      </a:r>
                      <a:endParaRPr sz="13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Tools - Hypothesis, ANOVA, Chi Square, Regression Analysis</a:t>
                      </a:r>
                      <a:endParaRPr sz="13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5950">
                <a:tc>
                  <a:txBody>
                    <a:bodyPr/>
                    <a:lstStyle/>
                    <a:p>
                      <a:pPr indent="0" lvl="0" marL="0" rtl="0" algn="l">
                        <a:spcBef>
                          <a:spcPts val="0"/>
                        </a:spcBef>
                        <a:spcAft>
                          <a:spcPts val="0"/>
                        </a:spcAft>
                        <a:buNone/>
                      </a:pPr>
                      <a:r>
                        <a:rPr lang="en" sz="1300">
                          <a:latin typeface="Roboto"/>
                          <a:ea typeface="Roboto"/>
                          <a:cs typeface="Roboto"/>
                          <a:sym typeface="Roboto"/>
                        </a:rPr>
                        <a:t>Final results are in the form of charts, tables &amp; graphs</a:t>
                      </a:r>
                      <a:endParaRPr sz="13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Roboto"/>
                          <a:ea typeface="Roboto"/>
                          <a:cs typeface="Roboto"/>
                          <a:sym typeface="Roboto"/>
                        </a:rPr>
                        <a:t>Final results are in the form of probability scores</a:t>
                      </a:r>
                      <a:endParaRPr sz="1300">
                        <a:solidFill>
                          <a:schemeClr val="dk1"/>
                        </a:solidFill>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303" name="Google Shape;303;p23"/>
          <p:cNvPicPr preferRelativeResize="0"/>
          <p:nvPr/>
        </p:nvPicPr>
        <p:blipFill>
          <a:blip r:embed="rId3">
            <a:alphaModFix/>
          </a:blip>
          <a:stretch>
            <a:fillRect/>
          </a:stretch>
        </p:blipFill>
        <p:spPr>
          <a:xfrm>
            <a:off x="385550" y="3962475"/>
            <a:ext cx="1078175" cy="1055475"/>
          </a:xfrm>
          <a:prstGeom prst="rect">
            <a:avLst/>
          </a:prstGeom>
          <a:noFill/>
          <a:ln>
            <a:noFill/>
          </a:ln>
        </p:spPr>
      </p:pic>
      <p:pic>
        <p:nvPicPr>
          <p:cNvPr id="304" name="Google Shape;304;p23"/>
          <p:cNvPicPr preferRelativeResize="0"/>
          <p:nvPr/>
        </p:nvPicPr>
        <p:blipFill>
          <a:blip r:embed="rId4">
            <a:alphaModFix/>
          </a:blip>
          <a:stretch>
            <a:fillRect/>
          </a:stretch>
        </p:blipFill>
        <p:spPr>
          <a:xfrm>
            <a:off x="7326375" y="4012474"/>
            <a:ext cx="1611977" cy="955475"/>
          </a:xfrm>
          <a:prstGeom prst="rect">
            <a:avLst/>
          </a:prstGeom>
          <a:noFill/>
          <a:ln>
            <a:noFill/>
          </a:ln>
        </p:spPr>
      </p:pic>
      <p:sp>
        <p:nvSpPr>
          <p:cNvPr id="305" name="Google Shape;305;p23"/>
          <p:cNvSpPr txBox="1"/>
          <p:nvPr>
            <p:ph idx="1" type="body"/>
          </p:nvPr>
        </p:nvSpPr>
        <p:spPr>
          <a:xfrm>
            <a:off x="90425" y="466675"/>
            <a:ext cx="4138800" cy="4452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rPr i="1" lang="en" sz="1400">
                <a:solidFill>
                  <a:srgbClr val="000000"/>
                </a:solidFill>
                <a:highlight>
                  <a:srgbClr val="FFFFFF"/>
                </a:highlight>
                <a:latin typeface="Calibri"/>
                <a:ea typeface="Calibri"/>
                <a:cs typeface="Calibri"/>
                <a:sym typeface="Calibri"/>
              </a:rPr>
              <a:t>Types of Statistics</a:t>
            </a:r>
            <a:endParaRPr i="1">
              <a:solidFill>
                <a:srgbClr val="333333"/>
              </a:solidFill>
              <a:highlight>
                <a:srgbClr val="FFFFFF"/>
              </a:highlight>
              <a:latin typeface="Calibri"/>
              <a:ea typeface="Calibri"/>
              <a:cs typeface="Calibri"/>
              <a:sym typeface="Calibri"/>
            </a:endParaRPr>
          </a:p>
        </p:txBody>
      </p:sp>
      <p:sp>
        <p:nvSpPr>
          <p:cNvPr id="306" name="Google Shape;306;p23"/>
          <p:cNvSpPr txBox="1"/>
          <p:nvPr>
            <p:ph type="title"/>
          </p:nvPr>
        </p:nvSpPr>
        <p:spPr>
          <a:xfrm>
            <a:off x="831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Basic Concepts for Statistics</a:t>
            </a:r>
            <a:endParaRPr>
              <a:latin typeface="Calibri"/>
              <a:ea typeface="Calibri"/>
              <a:cs typeface="Calibri"/>
              <a:sym typeface="Calibri"/>
            </a:endParaRPr>
          </a:p>
        </p:txBody>
      </p:sp>
      <p:sp>
        <p:nvSpPr>
          <p:cNvPr id="307" name="Google Shape;307;p23"/>
          <p:cNvSpPr/>
          <p:nvPr/>
        </p:nvSpPr>
        <p:spPr>
          <a:xfrm>
            <a:off x="403300" y="1159050"/>
            <a:ext cx="755700" cy="32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4"/>
          <p:cNvSpPr txBox="1"/>
          <p:nvPr>
            <p:ph type="title"/>
          </p:nvPr>
        </p:nvSpPr>
        <p:spPr>
          <a:xfrm>
            <a:off x="831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Types of Data/ Variables</a:t>
            </a:r>
            <a:endParaRPr>
              <a:latin typeface="Calibri"/>
              <a:ea typeface="Calibri"/>
              <a:cs typeface="Calibri"/>
              <a:sym typeface="Calibri"/>
            </a:endParaRPr>
          </a:p>
        </p:txBody>
      </p:sp>
      <p:graphicFrame>
        <p:nvGraphicFramePr>
          <p:cNvPr id="313" name="Google Shape;313;p24"/>
          <p:cNvGraphicFramePr/>
          <p:nvPr/>
        </p:nvGraphicFramePr>
        <p:xfrm>
          <a:off x="1133625" y="664650"/>
          <a:ext cx="3000000" cy="3000000"/>
        </p:xfrm>
        <a:graphic>
          <a:graphicData uri="http://schemas.openxmlformats.org/drawingml/2006/table">
            <a:tbl>
              <a:tblPr>
                <a:noFill/>
                <a:tableStyleId>{8C42100A-74D7-44DD-8638-7A5452A101F4}</a:tableStyleId>
              </a:tblPr>
              <a:tblGrid>
                <a:gridCol w="3658550"/>
                <a:gridCol w="3658550"/>
              </a:tblGrid>
              <a:tr h="430375">
                <a:tc>
                  <a:txBody>
                    <a:bodyPr/>
                    <a:lstStyle/>
                    <a:p>
                      <a:pPr indent="0" lvl="0" marL="0" rtl="0" algn="ctr">
                        <a:spcBef>
                          <a:spcPts val="0"/>
                        </a:spcBef>
                        <a:spcAft>
                          <a:spcPts val="0"/>
                        </a:spcAft>
                        <a:buNone/>
                      </a:pPr>
                      <a:r>
                        <a:rPr b="1" lang="en">
                          <a:solidFill>
                            <a:srgbClr val="111111"/>
                          </a:solidFill>
                          <a:latin typeface="Calibri"/>
                          <a:ea typeface="Calibri"/>
                          <a:cs typeface="Calibri"/>
                          <a:sym typeface="Calibri"/>
                        </a:rPr>
                        <a:t>Qualitative</a:t>
                      </a:r>
                      <a:endParaRPr b="1">
                        <a:solidFill>
                          <a:srgbClr val="111111"/>
                        </a:solidFill>
                        <a:latin typeface="Calibri"/>
                        <a:ea typeface="Calibri"/>
                        <a:cs typeface="Calibri"/>
                        <a:sym typeface="Calibri"/>
                      </a:endParaRPr>
                    </a:p>
                  </a:txBody>
                  <a:tcPr marT="91425" marB="91425" marR="91425" marL="91425">
                    <a:lnL cap="flat" cmpd="sng" w="9525">
                      <a:solidFill>
                        <a:srgbClr val="CC0000"/>
                      </a:solidFill>
                      <a:prstDash val="solid"/>
                      <a:round/>
                      <a:headEnd len="sm" w="sm" type="none"/>
                      <a:tailEnd len="sm" w="sm" type="none"/>
                    </a:lnL>
                    <a:lnR cap="flat" cmpd="sng" w="9525">
                      <a:solidFill>
                        <a:srgbClr val="CC0000"/>
                      </a:solidFill>
                      <a:prstDash val="solid"/>
                      <a:round/>
                      <a:headEnd len="sm" w="sm" type="none"/>
                      <a:tailEnd len="sm" w="sm" type="none"/>
                    </a:lnR>
                    <a:lnT cap="flat" cmpd="sng" w="9525">
                      <a:solidFill>
                        <a:srgbClr val="CC0000"/>
                      </a:solidFill>
                      <a:prstDash val="solid"/>
                      <a:round/>
                      <a:headEnd len="sm" w="sm" type="none"/>
                      <a:tailEnd len="sm" w="sm" type="none"/>
                    </a:lnT>
                    <a:lnB cap="flat" cmpd="sng" w="9525">
                      <a:solidFill>
                        <a:srgbClr val="CC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solidFill>
                            <a:srgbClr val="111111"/>
                          </a:solidFill>
                          <a:latin typeface="Calibri"/>
                          <a:ea typeface="Calibri"/>
                          <a:cs typeface="Calibri"/>
                          <a:sym typeface="Calibri"/>
                        </a:rPr>
                        <a:t>Quantitative</a:t>
                      </a:r>
                      <a:endParaRPr b="1">
                        <a:solidFill>
                          <a:srgbClr val="111111"/>
                        </a:solidFill>
                        <a:latin typeface="Calibri"/>
                        <a:ea typeface="Calibri"/>
                        <a:cs typeface="Calibri"/>
                        <a:sym typeface="Calibri"/>
                      </a:endParaRPr>
                    </a:p>
                  </a:txBody>
                  <a:tcPr marT="91425" marB="91425" marR="91425" marL="91425">
                    <a:lnL cap="flat" cmpd="sng" w="9525">
                      <a:solidFill>
                        <a:srgbClr val="CC0000"/>
                      </a:solidFill>
                      <a:prstDash val="solid"/>
                      <a:round/>
                      <a:headEnd len="sm" w="sm" type="none"/>
                      <a:tailEnd len="sm" w="sm" type="none"/>
                    </a:lnL>
                    <a:lnR cap="flat" cmpd="sng" w="9525">
                      <a:solidFill>
                        <a:srgbClr val="CC0000"/>
                      </a:solidFill>
                      <a:prstDash val="solid"/>
                      <a:round/>
                      <a:headEnd len="sm" w="sm" type="none"/>
                      <a:tailEnd len="sm" w="sm" type="none"/>
                    </a:lnR>
                    <a:lnT cap="flat" cmpd="sng" w="9525">
                      <a:solidFill>
                        <a:srgbClr val="CC0000"/>
                      </a:solidFill>
                      <a:prstDash val="solid"/>
                      <a:round/>
                      <a:headEnd len="sm" w="sm" type="none"/>
                      <a:tailEnd len="sm" w="sm" type="none"/>
                    </a:lnT>
                    <a:lnB cap="flat" cmpd="sng" w="9525">
                      <a:solidFill>
                        <a:srgbClr val="CC0000"/>
                      </a:solidFill>
                      <a:prstDash val="solid"/>
                      <a:round/>
                      <a:headEnd len="sm" w="sm" type="none"/>
                      <a:tailEnd len="sm" w="sm" type="none"/>
                    </a:lnB>
                    <a:solidFill>
                      <a:srgbClr val="F4CCCC"/>
                    </a:solidFill>
                  </a:tcPr>
                </a:tc>
              </a:tr>
              <a:tr h="1057175">
                <a:tc>
                  <a:txBody>
                    <a:bodyPr/>
                    <a:lstStyle/>
                    <a:p>
                      <a:pPr indent="0" lvl="0" marL="0" rtl="0" algn="l">
                        <a:lnSpc>
                          <a:spcPct val="115000"/>
                        </a:lnSpc>
                        <a:spcBef>
                          <a:spcPts val="0"/>
                        </a:spcBef>
                        <a:spcAft>
                          <a:spcPts val="1600"/>
                        </a:spcAft>
                        <a:buNone/>
                      </a:pPr>
                      <a:r>
                        <a:rPr lang="en" sz="1300">
                          <a:solidFill>
                            <a:srgbClr val="333333"/>
                          </a:solidFill>
                          <a:highlight>
                            <a:schemeClr val="lt1"/>
                          </a:highlight>
                          <a:latin typeface="Roboto"/>
                          <a:ea typeface="Roboto"/>
                          <a:cs typeface="Roboto"/>
                          <a:sym typeface="Roboto"/>
                        </a:rPr>
                        <a:t>A variable that </a:t>
                      </a:r>
                      <a:r>
                        <a:rPr i="1" lang="en" sz="1300">
                          <a:solidFill>
                            <a:srgbClr val="980000"/>
                          </a:solidFill>
                          <a:highlight>
                            <a:schemeClr val="lt1"/>
                          </a:highlight>
                          <a:latin typeface="Roboto"/>
                          <a:ea typeface="Roboto"/>
                          <a:cs typeface="Roboto"/>
                          <a:sym typeface="Roboto"/>
                        </a:rPr>
                        <a:t>describes</a:t>
                      </a:r>
                      <a:r>
                        <a:rPr lang="en" sz="1300">
                          <a:solidFill>
                            <a:srgbClr val="333333"/>
                          </a:solidFill>
                          <a:highlight>
                            <a:schemeClr val="lt1"/>
                          </a:highlight>
                          <a:latin typeface="Roboto"/>
                          <a:ea typeface="Roboto"/>
                          <a:cs typeface="Roboto"/>
                          <a:sym typeface="Roboto"/>
                        </a:rPr>
                        <a:t> a Population/ Sample element. Arithmetic operations such as additions and averaging do not apply to such variables</a:t>
                      </a:r>
                      <a:endParaRPr sz="1300">
                        <a:latin typeface="Roboto"/>
                        <a:ea typeface="Roboto"/>
                        <a:cs typeface="Roboto"/>
                        <a:sym typeface="Roboto"/>
                      </a:endParaRPr>
                    </a:p>
                  </a:txBody>
                  <a:tcPr marT="91425" marB="91425" marR="91425" marL="91425">
                    <a:lnL cap="flat" cmpd="sng" w="9525">
                      <a:solidFill>
                        <a:srgbClr val="CC0000"/>
                      </a:solidFill>
                      <a:prstDash val="solid"/>
                      <a:round/>
                      <a:headEnd len="sm" w="sm" type="none"/>
                      <a:tailEnd len="sm" w="sm" type="none"/>
                    </a:lnL>
                    <a:lnR cap="flat" cmpd="sng" w="9525">
                      <a:solidFill>
                        <a:srgbClr val="CC0000"/>
                      </a:solidFill>
                      <a:prstDash val="solid"/>
                      <a:round/>
                      <a:headEnd len="sm" w="sm" type="none"/>
                      <a:tailEnd len="sm" w="sm" type="none"/>
                    </a:lnR>
                    <a:lnT cap="flat" cmpd="sng" w="9525">
                      <a:solidFill>
                        <a:srgbClr val="CC0000"/>
                      </a:solidFill>
                      <a:prstDash val="solid"/>
                      <a:round/>
                      <a:headEnd len="sm" w="sm" type="none"/>
                      <a:tailEnd len="sm" w="sm" type="none"/>
                    </a:lnT>
                    <a:lnB cap="flat" cmpd="sng" w="9525">
                      <a:solidFill>
                        <a:srgbClr val="CC0000"/>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 sz="1300">
                          <a:solidFill>
                            <a:srgbClr val="333333"/>
                          </a:solidFill>
                          <a:highlight>
                            <a:schemeClr val="lt1"/>
                          </a:highlight>
                          <a:latin typeface="Roboto"/>
                          <a:ea typeface="Roboto"/>
                          <a:cs typeface="Roboto"/>
                          <a:sym typeface="Roboto"/>
                        </a:rPr>
                        <a:t>A variable that </a:t>
                      </a:r>
                      <a:r>
                        <a:rPr i="1" lang="en" sz="1300">
                          <a:solidFill>
                            <a:srgbClr val="980000"/>
                          </a:solidFill>
                          <a:highlight>
                            <a:schemeClr val="lt1"/>
                          </a:highlight>
                          <a:latin typeface="Roboto"/>
                          <a:ea typeface="Roboto"/>
                          <a:cs typeface="Roboto"/>
                          <a:sym typeface="Roboto"/>
                        </a:rPr>
                        <a:t>quantifies</a:t>
                      </a:r>
                      <a:r>
                        <a:rPr lang="en" sz="1300">
                          <a:solidFill>
                            <a:srgbClr val="333333"/>
                          </a:solidFill>
                          <a:highlight>
                            <a:schemeClr val="lt1"/>
                          </a:highlight>
                          <a:latin typeface="Roboto"/>
                          <a:ea typeface="Roboto"/>
                          <a:cs typeface="Roboto"/>
                          <a:sym typeface="Roboto"/>
                        </a:rPr>
                        <a:t> a Population/ Sample element. Arithmetic operations such as additions and averaging apply to such variables</a:t>
                      </a:r>
                      <a:endParaRPr sz="1300">
                        <a:latin typeface="Roboto"/>
                        <a:ea typeface="Roboto"/>
                        <a:cs typeface="Roboto"/>
                        <a:sym typeface="Roboto"/>
                      </a:endParaRPr>
                    </a:p>
                  </a:txBody>
                  <a:tcPr marT="91425" marB="91425" marR="91425" marL="91425">
                    <a:lnL cap="flat" cmpd="sng" w="9525">
                      <a:solidFill>
                        <a:srgbClr val="CC0000"/>
                      </a:solidFill>
                      <a:prstDash val="solid"/>
                      <a:round/>
                      <a:headEnd len="sm" w="sm" type="none"/>
                      <a:tailEnd len="sm" w="sm" type="none"/>
                    </a:lnL>
                    <a:lnR cap="flat" cmpd="sng" w="9525">
                      <a:solidFill>
                        <a:srgbClr val="CC0000"/>
                      </a:solidFill>
                      <a:prstDash val="solid"/>
                      <a:round/>
                      <a:headEnd len="sm" w="sm" type="none"/>
                      <a:tailEnd len="sm" w="sm" type="none"/>
                    </a:lnR>
                    <a:lnT cap="flat" cmpd="sng" w="9525">
                      <a:solidFill>
                        <a:srgbClr val="CC0000"/>
                      </a:solidFill>
                      <a:prstDash val="solid"/>
                      <a:round/>
                      <a:headEnd len="sm" w="sm" type="none"/>
                      <a:tailEnd len="sm" w="sm" type="none"/>
                    </a:lnT>
                    <a:lnB cap="flat" cmpd="sng" w="9525">
                      <a:solidFill>
                        <a:srgbClr val="CC0000"/>
                      </a:solidFill>
                      <a:prstDash val="solid"/>
                      <a:round/>
                      <a:headEnd len="sm" w="sm" type="none"/>
                      <a:tailEnd len="sm" w="sm" type="none"/>
                    </a:lnB>
                  </a:tcPr>
                </a:tc>
              </a:tr>
              <a:tr h="576850">
                <a:tc>
                  <a:txBody>
                    <a:bodyPr/>
                    <a:lstStyle/>
                    <a:p>
                      <a:pPr indent="0" lvl="0" marL="0" rtl="0" algn="l">
                        <a:spcBef>
                          <a:spcPts val="0"/>
                        </a:spcBef>
                        <a:spcAft>
                          <a:spcPts val="0"/>
                        </a:spcAft>
                        <a:buNone/>
                      </a:pPr>
                      <a:r>
                        <a:rPr lang="en" sz="1300">
                          <a:latin typeface="Roboto"/>
                          <a:ea typeface="Roboto"/>
                          <a:cs typeface="Roboto"/>
                          <a:sym typeface="Roboto"/>
                        </a:rPr>
                        <a:t>Attribute or Categorical Variable</a:t>
                      </a:r>
                      <a:endParaRPr sz="1300">
                        <a:latin typeface="Roboto"/>
                        <a:ea typeface="Roboto"/>
                        <a:cs typeface="Roboto"/>
                        <a:sym typeface="Roboto"/>
                      </a:endParaRPr>
                    </a:p>
                  </a:txBody>
                  <a:tcPr marT="91425" marB="91425" marR="91425" marL="91425">
                    <a:lnL cap="flat" cmpd="sng" w="9525">
                      <a:solidFill>
                        <a:srgbClr val="CC0000"/>
                      </a:solidFill>
                      <a:prstDash val="solid"/>
                      <a:round/>
                      <a:headEnd len="sm" w="sm" type="none"/>
                      <a:tailEnd len="sm" w="sm" type="none"/>
                    </a:lnL>
                    <a:lnR cap="flat" cmpd="sng" w="9525">
                      <a:solidFill>
                        <a:srgbClr val="CC0000"/>
                      </a:solidFill>
                      <a:prstDash val="solid"/>
                      <a:round/>
                      <a:headEnd len="sm" w="sm" type="none"/>
                      <a:tailEnd len="sm" w="sm" type="none"/>
                    </a:lnR>
                    <a:lnT cap="flat" cmpd="sng" w="9525">
                      <a:solidFill>
                        <a:srgbClr val="CC0000"/>
                      </a:solidFill>
                      <a:prstDash val="solid"/>
                      <a:round/>
                      <a:headEnd len="sm" w="sm" type="none"/>
                      <a:tailEnd len="sm" w="sm" type="none"/>
                    </a:lnT>
                    <a:lnB cap="flat" cmpd="sng" w="9525">
                      <a:solidFill>
                        <a:srgbClr val="CC0000"/>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Roboto"/>
                          <a:ea typeface="Roboto"/>
                          <a:cs typeface="Roboto"/>
                          <a:sym typeface="Roboto"/>
                        </a:rPr>
                        <a:t>Numeric Variable</a:t>
                      </a:r>
                      <a:endParaRPr sz="1300">
                        <a:latin typeface="Roboto"/>
                        <a:ea typeface="Roboto"/>
                        <a:cs typeface="Roboto"/>
                        <a:sym typeface="Roboto"/>
                      </a:endParaRPr>
                    </a:p>
                  </a:txBody>
                  <a:tcPr marT="91425" marB="91425" marR="91425" marL="91425">
                    <a:lnL cap="flat" cmpd="sng" w="9525">
                      <a:solidFill>
                        <a:srgbClr val="CC0000"/>
                      </a:solidFill>
                      <a:prstDash val="solid"/>
                      <a:round/>
                      <a:headEnd len="sm" w="sm" type="none"/>
                      <a:tailEnd len="sm" w="sm" type="none"/>
                    </a:lnL>
                    <a:lnR cap="flat" cmpd="sng" w="9525">
                      <a:solidFill>
                        <a:srgbClr val="CC0000"/>
                      </a:solidFill>
                      <a:prstDash val="solid"/>
                      <a:round/>
                      <a:headEnd len="sm" w="sm" type="none"/>
                      <a:tailEnd len="sm" w="sm" type="none"/>
                    </a:lnR>
                    <a:lnT cap="flat" cmpd="sng" w="9525">
                      <a:solidFill>
                        <a:srgbClr val="CC0000"/>
                      </a:solidFill>
                      <a:prstDash val="solid"/>
                      <a:round/>
                      <a:headEnd len="sm" w="sm" type="none"/>
                      <a:tailEnd len="sm" w="sm" type="none"/>
                    </a:lnT>
                    <a:lnB cap="flat" cmpd="sng" w="9525">
                      <a:solidFill>
                        <a:srgbClr val="CC0000"/>
                      </a:solidFill>
                      <a:prstDash val="solid"/>
                      <a:round/>
                      <a:headEnd len="sm" w="sm" type="none"/>
                      <a:tailEnd len="sm" w="sm" type="none"/>
                    </a:lnB>
                  </a:tcPr>
                </a:tc>
              </a:tr>
              <a:tr h="1851125">
                <a:tc>
                  <a:txBody>
                    <a:bodyPr/>
                    <a:lstStyle/>
                    <a:p>
                      <a:pPr indent="0" lvl="0" marL="0" rtl="0" algn="l">
                        <a:spcBef>
                          <a:spcPts val="0"/>
                        </a:spcBef>
                        <a:spcAft>
                          <a:spcPts val="0"/>
                        </a:spcAft>
                        <a:buNone/>
                      </a:pPr>
                      <a:r>
                        <a:rPr lang="en" sz="1300">
                          <a:latin typeface="Roboto"/>
                          <a:ea typeface="Roboto"/>
                          <a:cs typeface="Roboto"/>
                          <a:sym typeface="Roboto"/>
                        </a:rPr>
                        <a:t>Eg -</a:t>
                      </a:r>
                      <a:endParaRPr sz="1300">
                        <a:latin typeface="Roboto"/>
                        <a:ea typeface="Roboto"/>
                        <a:cs typeface="Roboto"/>
                        <a:sym typeface="Roboto"/>
                      </a:endParaRPr>
                    </a:p>
                    <a:p>
                      <a:pPr indent="-311150" lvl="0" marL="457200" rtl="0" algn="l">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Color or Type of Product Category sold</a:t>
                      </a:r>
                      <a:endParaRPr sz="1300">
                        <a:solidFill>
                          <a:srgbClr val="333333"/>
                        </a:solidFill>
                        <a:highlight>
                          <a:schemeClr val="lt1"/>
                        </a:highlight>
                        <a:latin typeface="Roboto"/>
                        <a:ea typeface="Roboto"/>
                        <a:cs typeface="Roboto"/>
                        <a:sym typeface="Roboto"/>
                      </a:endParaRPr>
                    </a:p>
                    <a:p>
                      <a:pPr indent="-311150" lvl="0" marL="457200" rtl="0" algn="l">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Boolean (Yes/ No, True/ False)</a:t>
                      </a:r>
                      <a:endParaRPr sz="1300">
                        <a:solidFill>
                          <a:srgbClr val="333333"/>
                        </a:solidFill>
                        <a:highlight>
                          <a:schemeClr val="lt1"/>
                        </a:highlight>
                        <a:latin typeface="Roboto"/>
                        <a:ea typeface="Roboto"/>
                        <a:cs typeface="Roboto"/>
                        <a:sym typeface="Roboto"/>
                      </a:endParaRPr>
                    </a:p>
                    <a:p>
                      <a:pPr indent="-311150" lvl="0" marL="457200" rtl="0" algn="l">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Customer Type (Male/ Female/ Kids)</a:t>
                      </a:r>
                      <a:endParaRPr sz="1300">
                        <a:solidFill>
                          <a:srgbClr val="333333"/>
                        </a:solidFill>
                        <a:highlight>
                          <a:schemeClr val="lt1"/>
                        </a:highlight>
                        <a:latin typeface="Roboto"/>
                        <a:ea typeface="Roboto"/>
                        <a:cs typeface="Roboto"/>
                        <a:sym typeface="Roboto"/>
                      </a:endParaRPr>
                    </a:p>
                    <a:p>
                      <a:pPr indent="-311150" lvl="0" marL="457200" rtl="0" algn="l">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Ordered data (High/ Medium/ Low; Big/ Small; First/ Second/ Third)</a:t>
                      </a:r>
                      <a:endParaRPr sz="1300">
                        <a:solidFill>
                          <a:srgbClr val="333333"/>
                        </a:solidFill>
                        <a:highlight>
                          <a:schemeClr val="lt1"/>
                        </a:highlight>
                        <a:latin typeface="Roboto"/>
                        <a:ea typeface="Roboto"/>
                        <a:cs typeface="Roboto"/>
                        <a:sym typeface="Roboto"/>
                      </a:endParaRPr>
                    </a:p>
                    <a:p>
                      <a:pPr indent="-311150" lvl="0" marL="457200" rtl="0" algn="l">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Location of Delivery of Order</a:t>
                      </a:r>
                      <a:endParaRPr sz="1300">
                        <a:solidFill>
                          <a:srgbClr val="333333"/>
                        </a:solidFill>
                        <a:highlight>
                          <a:schemeClr val="lt1"/>
                        </a:highlight>
                        <a:latin typeface="Roboto"/>
                        <a:ea typeface="Roboto"/>
                        <a:cs typeface="Roboto"/>
                        <a:sym typeface="Roboto"/>
                      </a:endParaRPr>
                    </a:p>
                  </a:txBody>
                  <a:tcPr marT="91425" marB="91425" marR="91425" marL="91425">
                    <a:lnL cap="flat" cmpd="sng" w="9525">
                      <a:solidFill>
                        <a:srgbClr val="CC0000"/>
                      </a:solidFill>
                      <a:prstDash val="solid"/>
                      <a:round/>
                      <a:headEnd len="sm" w="sm" type="none"/>
                      <a:tailEnd len="sm" w="sm" type="none"/>
                    </a:lnL>
                    <a:lnR cap="flat" cmpd="sng" w="9525">
                      <a:solidFill>
                        <a:srgbClr val="CC0000"/>
                      </a:solidFill>
                      <a:prstDash val="solid"/>
                      <a:round/>
                      <a:headEnd len="sm" w="sm" type="none"/>
                      <a:tailEnd len="sm" w="sm" type="none"/>
                    </a:lnR>
                    <a:lnT cap="flat" cmpd="sng" w="9525">
                      <a:solidFill>
                        <a:srgbClr val="CC0000"/>
                      </a:solidFill>
                      <a:prstDash val="solid"/>
                      <a:round/>
                      <a:headEnd len="sm" w="sm" type="none"/>
                      <a:tailEnd len="sm" w="sm" type="none"/>
                    </a:lnT>
                    <a:lnB cap="flat" cmpd="sng" w="9525">
                      <a:solidFill>
                        <a:srgbClr val="CC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rgbClr val="111111"/>
                          </a:solidFill>
                          <a:latin typeface="Roboto"/>
                          <a:ea typeface="Roboto"/>
                          <a:cs typeface="Roboto"/>
                          <a:sym typeface="Roboto"/>
                        </a:rPr>
                        <a:t>Eg</a:t>
                      </a:r>
                      <a:r>
                        <a:rPr lang="en" sz="1300">
                          <a:solidFill>
                            <a:srgbClr val="111111"/>
                          </a:solidFill>
                          <a:latin typeface="Roboto"/>
                          <a:ea typeface="Roboto"/>
                          <a:cs typeface="Roboto"/>
                          <a:sym typeface="Roboto"/>
                        </a:rPr>
                        <a:t> -</a:t>
                      </a:r>
                      <a:endParaRPr sz="1300">
                        <a:solidFill>
                          <a:srgbClr val="111111"/>
                        </a:solidFill>
                        <a:latin typeface="Roboto"/>
                        <a:ea typeface="Roboto"/>
                        <a:cs typeface="Roboto"/>
                        <a:sym typeface="Roboto"/>
                      </a:endParaRPr>
                    </a:p>
                    <a:p>
                      <a:pPr indent="-311150" lvl="0" marL="457200" rtl="0" algn="l">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Height Weight of Men/ Women</a:t>
                      </a:r>
                      <a:endParaRPr sz="1300">
                        <a:solidFill>
                          <a:srgbClr val="333333"/>
                        </a:solidFill>
                        <a:highlight>
                          <a:schemeClr val="lt1"/>
                        </a:highlight>
                        <a:latin typeface="Roboto"/>
                        <a:ea typeface="Roboto"/>
                        <a:cs typeface="Roboto"/>
                        <a:sym typeface="Roboto"/>
                      </a:endParaRPr>
                    </a:p>
                    <a:p>
                      <a:pPr indent="-311150" lvl="0" marL="457200" rtl="0" algn="l">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Sales Revenue</a:t>
                      </a:r>
                      <a:endParaRPr sz="1300">
                        <a:solidFill>
                          <a:srgbClr val="333333"/>
                        </a:solidFill>
                        <a:highlight>
                          <a:schemeClr val="lt1"/>
                        </a:highlight>
                        <a:latin typeface="Roboto"/>
                        <a:ea typeface="Roboto"/>
                        <a:cs typeface="Roboto"/>
                        <a:sym typeface="Roboto"/>
                      </a:endParaRPr>
                    </a:p>
                    <a:p>
                      <a:pPr indent="-311150" lvl="0" marL="457200" rtl="0" algn="l">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Count of footfall in a mall</a:t>
                      </a:r>
                      <a:endParaRPr sz="1300">
                        <a:solidFill>
                          <a:srgbClr val="333333"/>
                        </a:solidFill>
                        <a:highlight>
                          <a:schemeClr val="lt1"/>
                        </a:highlight>
                        <a:latin typeface="Roboto"/>
                        <a:ea typeface="Roboto"/>
                        <a:cs typeface="Roboto"/>
                        <a:sym typeface="Roboto"/>
                      </a:endParaRPr>
                    </a:p>
                    <a:p>
                      <a:pPr indent="-311150" lvl="0" marL="457200" rtl="0" algn="l">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No of Beds in Hospital</a:t>
                      </a:r>
                      <a:endParaRPr sz="1300">
                        <a:solidFill>
                          <a:srgbClr val="333333"/>
                        </a:solidFill>
                        <a:highlight>
                          <a:schemeClr val="lt1"/>
                        </a:highlight>
                        <a:latin typeface="Roboto"/>
                        <a:ea typeface="Roboto"/>
                        <a:cs typeface="Roboto"/>
                        <a:sym typeface="Roboto"/>
                      </a:endParaRPr>
                    </a:p>
                    <a:p>
                      <a:pPr indent="-311150" lvl="0" marL="457200" rtl="0" algn="l">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No. of Flights took off in each hour of day</a:t>
                      </a:r>
                      <a:endParaRPr sz="1300">
                        <a:solidFill>
                          <a:schemeClr val="dk1"/>
                        </a:solidFill>
                        <a:latin typeface="Roboto"/>
                        <a:ea typeface="Roboto"/>
                        <a:cs typeface="Roboto"/>
                        <a:sym typeface="Roboto"/>
                      </a:endParaRPr>
                    </a:p>
                  </a:txBody>
                  <a:tcPr marT="91425" marB="91425" marR="91425" marL="91425">
                    <a:lnL cap="flat" cmpd="sng" w="9525">
                      <a:solidFill>
                        <a:srgbClr val="CC0000"/>
                      </a:solidFill>
                      <a:prstDash val="solid"/>
                      <a:round/>
                      <a:headEnd len="sm" w="sm" type="none"/>
                      <a:tailEnd len="sm" w="sm" type="none"/>
                    </a:lnL>
                    <a:lnR cap="flat" cmpd="sng" w="9525">
                      <a:solidFill>
                        <a:srgbClr val="CC0000"/>
                      </a:solidFill>
                      <a:prstDash val="solid"/>
                      <a:round/>
                      <a:headEnd len="sm" w="sm" type="none"/>
                      <a:tailEnd len="sm" w="sm" type="none"/>
                    </a:lnR>
                    <a:lnT cap="flat" cmpd="sng" w="9525">
                      <a:solidFill>
                        <a:srgbClr val="CC0000"/>
                      </a:solidFill>
                      <a:prstDash val="solid"/>
                      <a:round/>
                      <a:headEnd len="sm" w="sm" type="none"/>
                      <a:tailEnd len="sm" w="sm" type="none"/>
                    </a:lnT>
                    <a:lnB cap="flat" cmpd="sng" w="9525">
                      <a:solidFill>
                        <a:srgbClr val="CC0000"/>
                      </a:solidFill>
                      <a:prstDash val="solid"/>
                      <a:round/>
                      <a:headEnd len="sm" w="sm" type="none"/>
                      <a:tailEnd len="sm" w="sm" type="none"/>
                    </a:lnB>
                  </a:tcPr>
                </a:tc>
              </a:tr>
            </a:tbl>
          </a:graphicData>
        </a:graphic>
      </p:graphicFrame>
      <p:sp>
        <p:nvSpPr>
          <p:cNvPr id="314" name="Google Shape;314;p24"/>
          <p:cNvSpPr txBox="1"/>
          <p:nvPr>
            <p:ph idx="1" type="body"/>
          </p:nvPr>
        </p:nvSpPr>
        <p:spPr>
          <a:xfrm>
            <a:off x="90425" y="466675"/>
            <a:ext cx="4138800" cy="4452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rPr i="1" lang="en" sz="1400">
                <a:solidFill>
                  <a:srgbClr val="000000"/>
                </a:solidFill>
                <a:highlight>
                  <a:srgbClr val="FFFFFF"/>
                </a:highlight>
                <a:latin typeface="Calibri"/>
                <a:ea typeface="Calibri"/>
                <a:cs typeface="Calibri"/>
                <a:sym typeface="Calibri"/>
              </a:rPr>
              <a:t>Data Types</a:t>
            </a:r>
            <a:endParaRPr i="1">
              <a:solidFill>
                <a:srgbClr val="333333"/>
              </a:solidFill>
              <a:highlight>
                <a:srgbClr val="FFFFFF"/>
              </a:highlight>
              <a:latin typeface="Calibri"/>
              <a:ea typeface="Calibri"/>
              <a:cs typeface="Calibri"/>
              <a:sym typeface="Calibri"/>
            </a:endParaRPr>
          </a:p>
        </p:txBody>
      </p:sp>
      <p:sp>
        <p:nvSpPr>
          <p:cNvPr id="315" name="Google Shape;315;p24"/>
          <p:cNvSpPr/>
          <p:nvPr/>
        </p:nvSpPr>
        <p:spPr>
          <a:xfrm>
            <a:off x="250900" y="1159050"/>
            <a:ext cx="755700" cy="32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5"/>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Types of Variables</a:t>
            </a:r>
            <a:endParaRPr>
              <a:latin typeface="Calibri"/>
              <a:ea typeface="Calibri"/>
              <a:cs typeface="Calibri"/>
              <a:sym typeface="Calibri"/>
            </a:endParaRPr>
          </a:p>
        </p:txBody>
      </p:sp>
      <p:sp>
        <p:nvSpPr>
          <p:cNvPr id="321" name="Google Shape;321;p25"/>
          <p:cNvSpPr txBox="1"/>
          <p:nvPr>
            <p:ph idx="1" type="body"/>
          </p:nvPr>
        </p:nvSpPr>
        <p:spPr>
          <a:xfrm>
            <a:off x="90425" y="390475"/>
            <a:ext cx="2104800" cy="44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1400">
                <a:solidFill>
                  <a:srgbClr val="000000"/>
                </a:solidFill>
                <a:highlight>
                  <a:srgbClr val="FFFFFF"/>
                </a:highlight>
                <a:latin typeface="Calibri"/>
                <a:ea typeface="Calibri"/>
                <a:cs typeface="Calibri"/>
                <a:sym typeface="Calibri"/>
              </a:rPr>
              <a:t>Data Types</a:t>
            </a:r>
            <a:endParaRPr i="1">
              <a:solidFill>
                <a:srgbClr val="333333"/>
              </a:solidFill>
              <a:highlight>
                <a:srgbClr val="FFFFFF"/>
              </a:highlight>
              <a:latin typeface="Calibri"/>
              <a:ea typeface="Calibri"/>
              <a:cs typeface="Calibri"/>
              <a:sym typeface="Calibri"/>
            </a:endParaRPr>
          </a:p>
        </p:txBody>
      </p:sp>
      <p:graphicFrame>
        <p:nvGraphicFramePr>
          <p:cNvPr id="322" name="Google Shape;322;p25"/>
          <p:cNvGraphicFramePr/>
          <p:nvPr/>
        </p:nvGraphicFramePr>
        <p:xfrm>
          <a:off x="329850" y="2335900"/>
          <a:ext cx="3000000" cy="3000000"/>
        </p:xfrm>
        <a:graphic>
          <a:graphicData uri="http://schemas.openxmlformats.org/drawingml/2006/table">
            <a:tbl>
              <a:tblPr>
                <a:noFill/>
                <a:tableStyleId>{8C42100A-74D7-44DD-8638-7A5452A101F4}</a:tableStyleId>
              </a:tblPr>
              <a:tblGrid>
                <a:gridCol w="4049125"/>
                <a:gridCol w="4286800"/>
              </a:tblGrid>
              <a:tr h="342850">
                <a:tc>
                  <a:txBody>
                    <a:bodyPr/>
                    <a:lstStyle/>
                    <a:p>
                      <a:pPr indent="0" lvl="0" marL="0" rtl="0" algn="ctr">
                        <a:spcBef>
                          <a:spcPts val="0"/>
                        </a:spcBef>
                        <a:spcAft>
                          <a:spcPts val="0"/>
                        </a:spcAft>
                        <a:buNone/>
                      </a:pPr>
                      <a:r>
                        <a:rPr b="1" lang="en" sz="1500">
                          <a:latin typeface="Calibri"/>
                          <a:ea typeface="Calibri"/>
                          <a:cs typeface="Calibri"/>
                          <a:sym typeface="Calibri"/>
                        </a:rPr>
                        <a:t>Numeric (Quantitative)</a:t>
                      </a:r>
                      <a:endParaRPr b="1" sz="1500">
                        <a:latin typeface="Calibri"/>
                        <a:ea typeface="Calibri"/>
                        <a:cs typeface="Calibri"/>
                        <a:sym typeface="Calibri"/>
                      </a:endParaRPr>
                    </a:p>
                  </a:txBody>
                  <a:tcPr marT="91425" marB="91425" marR="91425" marL="91425">
                    <a:lnL cap="flat" cmpd="sng" w="9525">
                      <a:solidFill>
                        <a:srgbClr val="CC0000"/>
                      </a:solidFill>
                      <a:prstDash val="solid"/>
                      <a:round/>
                      <a:headEnd len="sm" w="sm" type="none"/>
                      <a:tailEnd len="sm" w="sm" type="none"/>
                    </a:lnL>
                    <a:lnR cap="flat" cmpd="sng" w="9525">
                      <a:solidFill>
                        <a:srgbClr val="CC0000"/>
                      </a:solidFill>
                      <a:prstDash val="solid"/>
                      <a:round/>
                      <a:headEnd len="sm" w="sm" type="none"/>
                      <a:tailEnd len="sm" w="sm" type="none"/>
                    </a:lnR>
                    <a:lnT cap="flat" cmpd="sng" w="9525">
                      <a:solidFill>
                        <a:srgbClr val="CC0000"/>
                      </a:solidFill>
                      <a:prstDash val="solid"/>
                      <a:round/>
                      <a:headEnd len="sm" w="sm" type="none"/>
                      <a:tailEnd len="sm" w="sm" type="none"/>
                    </a:lnT>
                    <a:lnB cap="flat" cmpd="sng" w="9525">
                      <a:solidFill>
                        <a:srgbClr val="CC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sz="1500">
                          <a:latin typeface="Calibri"/>
                          <a:ea typeface="Calibri"/>
                          <a:cs typeface="Calibri"/>
                          <a:sym typeface="Calibri"/>
                        </a:rPr>
                        <a:t> Categorical (</a:t>
                      </a:r>
                      <a:r>
                        <a:rPr b="1" lang="en" sz="1500">
                          <a:latin typeface="Calibri"/>
                          <a:ea typeface="Calibri"/>
                          <a:cs typeface="Calibri"/>
                          <a:sym typeface="Calibri"/>
                        </a:rPr>
                        <a:t>Qualitative/ Attribute)</a:t>
                      </a:r>
                      <a:endParaRPr b="1" sz="1500">
                        <a:latin typeface="Calibri"/>
                        <a:ea typeface="Calibri"/>
                        <a:cs typeface="Calibri"/>
                        <a:sym typeface="Calibri"/>
                      </a:endParaRPr>
                    </a:p>
                  </a:txBody>
                  <a:tcPr marT="91425" marB="91425" marR="91425" marL="91425">
                    <a:lnL cap="flat" cmpd="sng" w="9525">
                      <a:solidFill>
                        <a:srgbClr val="CC0000"/>
                      </a:solidFill>
                      <a:prstDash val="solid"/>
                      <a:round/>
                      <a:headEnd len="sm" w="sm" type="none"/>
                      <a:tailEnd len="sm" w="sm" type="none"/>
                    </a:lnL>
                    <a:lnR cap="flat" cmpd="sng" w="9525">
                      <a:solidFill>
                        <a:srgbClr val="CC0000"/>
                      </a:solidFill>
                      <a:prstDash val="solid"/>
                      <a:round/>
                      <a:headEnd len="sm" w="sm" type="none"/>
                      <a:tailEnd len="sm" w="sm" type="none"/>
                    </a:lnR>
                    <a:lnT cap="flat" cmpd="sng" w="9525">
                      <a:solidFill>
                        <a:srgbClr val="CC0000"/>
                      </a:solidFill>
                      <a:prstDash val="solid"/>
                      <a:round/>
                      <a:headEnd len="sm" w="sm" type="none"/>
                      <a:tailEnd len="sm" w="sm" type="none"/>
                    </a:lnT>
                    <a:lnB cap="flat" cmpd="sng" w="9525">
                      <a:solidFill>
                        <a:srgbClr val="CC0000"/>
                      </a:solidFill>
                      <a:prstDash val="solid"/>
                      <a:round/>
                      <a:headEnd len="sm" w="sm" type="none"/>
                      <a:tailEnd len="sm" w="sm" type="none"/>
                    </a:lnB>
                    <a:solidFill>
                      <a:srgbClr val="F4CCCC"/>
                    </a:solidFill>
                  </a:tcPr>
                </a:tc>
              </a:tr>
              <a:tr h="1526175">
                <a:tc>
                  <a:txBody>
                    <a:bodyPr/>
                    <a:lstStyle/>
                    <a:p>
                      <a:pPr indent="-317500" lvl="0" marL="457200" rtl="0" algn="l">
                        <a:lnSpc>
                          <a:spcPct val="100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Numeric variables have values that describe a </a:t>
                      </a:r>
                      <a:r>
                        <a:rPr b="1" lang="en">
                          <a:solidFill>
                            <a:srgbClr val="333333"/>
                          </a:solidFill>
                          <a:highlight>
                            <a:schemeClr val="lt1"/>
                          </a:highlight>
                          <a:latin typeface="Calibri"/>
                          <a:ea typeface="Calibri"/>
                          <a:cs typeface="Calibri"/>
                          <a:sym typeface="Calibri"/>
                        </a:rPr>
                        <a:t>measurable quantity as a number</a:t>
                      </a:r>
                      <a:r>
                        <a:rPr lang="en">
                          <a:solidFill>
                            <a:srgbClr val="333333"/>
                          </a:solidFill>
                          <a:highlight>
                            <a:schemeClr val="lt1"/>
                          </a:highlight>
                          <a:latin typeface="Calibri"/>
                          <a:ea typeface="Calibri"/>
                          <a:cs typeface="Calibri"/>
                          <a:sym typeface="Calibri"/>
                        </a:rPr>
                        <a:t>, like '</a:t>
                      </a:r>
                      <a:r>
                        <a:rPr i="1" lang="en">
                          <a:solidFill>
                            <a:srgbClr val="333333"/>
                          </a:solidFill>
                          <a:highlight>
                            <a:schemeClr val="lt1"/>
                          </a:highlight>
                          <a:latin typeface="Calibri"/>
                          <a:ea typeface="Calibri"/>
                          <a:cs typeface="Calibri"/>
                          <a:sym typeface="Calibri"/>
                        </a:rPr>
                        <a:t>how many</a:t>
                      </a:r>
                      <a:r>
                        <a:rPr lang="en">
                          <a:solidFill>
                            <a:srgbClr val="333333"/>
                          </a:solidFill>
                          <a:highlight>
                            <a:schemeClr val="lt1"/>
                          </a:highlight>
                          <a:latin typeface="Calibri"/>
                          <a:ea typeface="Calibri"/>
                          <a:cs typeface="Calibri"/>
                          <a:sym typeface="Calibri"/>
                        </a:rPr>
                        <a:t>' or '</a:t>
                      </a:r>
                      <a:r>
                        <a:rPr i="1" lang="en">
                          <a:solidFill>
                            <a:srgbClr val="333333"/>
                          </a:solidFill>
                          <a:highlight>
                            <a:schemeClr val="lt1"/>
                          </a:highlight>
                          <a:latin typeface="Calibri"/>
                          <a:ea typeface="Calibri"/>
                          <a:cs typeface="Calibri"/>
                          <a:sym typeface="Calibri"/>
                        </a:rPr>
                        <a:t>how much</a:t>
                      </a:r>
                      <a:r>
                        <a:rPr lang="en">
                          <a:solidFill>
                            <a:srgbClr val="333333"/>
                          </a:solidFill>
                          <a:highlight>
                            <a:schemeClr val="lt1"/>
                          </a:highlight>
                          <a:latin typeface="Calibri"/>
                          <a:ea typeface="Calibri"/>
                          <a:cs typeface="Calibri"/>
                          <a:sym typeface="Calibri"/>
                        </a:rPr>
                        <a:t>'</a:t>
                      </a:r>
                      <a:endParaRPr>
                        <a:solidFill>
                          <a:srgbClr val="333333"/>
                        </a:solidFill>
                        <a:highlight>
                          <a:schemeClr val="lt1"/>
                        </a:highlight>
                        <a:latin typeface="Calibri"/>
                        <a:ea typeface="Calibri"/>
                        <a:cs typeface="Calibri"/>
                        <a:sym typeface="Calibri"/>
                      </a:endParaRPr>
                    </a:p>
                    <a:p>
                      <a:pPr indent="-317500" lvl="0" marL="457200" rtl="0" algn="l">
                        <a:lnSpc>
                          <a:spcPct val="100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Between any 2 continuous values, there can be infinite number of more data points.</a:t>
                      </a:r>
                      <a:endParaRPr>
                        <a:solidFill>
                          <a:srgbClr val="333333"/>
                        </a:solidFill>
                        <a:highlight>
                          <a:schemeClr val="lt1"/>
                        </a:highlight>
                        <a:latin typeface="Calibri"/>
                        <a:ea typeface="Calibri"/>
                        <a:cs typeface="Calibri"/>
                        <a:sym typeface="Calibri"/>
                      </a:endParaRPr>
                    </a:p>
                    <a:p>
                      <a:pPr indent="-317500" lvl="0" marL="457200" rtl="0" algn="l">
                        <a:lnSpc>
                          <a:spcPct val="100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They are always essentially numeric</a:t>
                      </a:r>
                      <a:endParaRPr>
                        <a:solidFill>
                          <a:srgbClr val="333333"/>
                        </a:solidFill>
                        <a:highlight>
                          <a:schemeClr val="lt1"/>
                        </a:highlight>
                        <a:latin typeface="Calibri"/>
                        <a:ea typeface="Calibri"/>
                        <a:cs typeface="Calibri"/>
                        <a:sym typeface="Calibri"/>
                      </a:endParaRPr>
                    </a:p>
                    <a:p>
                      <a:pPr indent="-317500" lvl="0" marL="457200" rtl="0" algn="l">
                        <a:lnSpc>
                          <a:spcPct val="100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Eg - Sales in $ ($ 530,234.5), Height (5’7.5”), Distance (3.14 kms)</a:t>
                      </a:r>
                      <a:endParaRPr>
                        <a:solidFill>
                          <a:srgbClr val="333333"/>
                        </a:solidFill>
                        <a:highlight>
                          <a:schemeClr val="lt1"/>
                        </a:highlight>
                        <a:latin typeface="Calibri"/>
                        <a:ea typeface="Calibri"/>
                        <a:cs typeface="Calibri"/>
                        <a:sym typeface="Calibri"/>
                      </a:endParaRPr>
                    </a:p>
                  </a:txBody>
                  <a:tcPr marT="91425" marB="91425" marR="91425" marL="91425">
                    <a:lnL cap="flat" cmpd="sng" w="9525">
                      <a:solidFill>
                        <a:srgbClr val="CC0000"/>
                      </a:solidFill>
                      <a:prstDash val="solid"/>
                      <a:round/>
                      <a:headEnd len="sm" w="sm" type="none"/>
                      <a:tailEnd len="sm" w="sm" type="none"/>
                    </a:lnL>
                    <a:lnR cap="flat" cmpd="sng" w="9525">
                      <a:solidFill>
                        <a:srgbClr val="CC0000"/>
                      </a:solidFill>
                      <a:prstDash val="solid"/>
                      <a:round/>
                      <a:headEnd len="sm" w="sm" type="none"/>
                      <a:tailEnd len="sm" w="sm" type="none"/>
                    </a:lnR>
                    <a:lnT cap="flat" cmpd="sng" w="9525">
                      <a:solidFill>
                        <a:srgbClr val="CC0000"/>
                      </a:solidFill>
                      <a:prstDash val="solid"/>
                      <a:round/>
                      <a:headEnd len="sm" w="sm" type="none"/>
                      <a:tailEnd len="sm" w="sm" type="none"/>
                    </a:lnT>
                    <a:lnB cap="flat" cmpd="sng" w="9525">
                      <a:solidFill>
                        <a:srgbClr val="CC0000"/>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A variable that </a:t>
                      </a:r>
                      <a:r>
                        <a:rPr b="1" i="1" lang="en">
                          <a:solidFill>
                            <a:srgbClr val="333333"/>
                          </a:solidFill>
                          <a:highlight>
                            <a:schemeClr val="lt1"/>
                          </a:highlight>
                          <a:latin typeface="Calibri"/>
                          <a:ea typeface="Calibri"/>
                          <a:cs typeface="Calibri"/>
                          <a:sym typeface="Calibri"/>
                        </a:rPr>
                        <a:t>describ</a:t>
                      </a:r>
                      <a:r>
                        <a:rPr b="1" i="1" lang="en">
                          <a:solidFill>
                            <a:srgbClr val="333333"/>
                          </a:solidFill>
                          <a:highlight>
                            <a:schemeClr val="lt1"/>
                          </a:highlight>
                          <a:latin typeface="Calibri"/>
                          <a:ea typeface="Calibri"/>
                          <a:cs typeface="Calibri"/>
                          <a:sym typeface="Calibri"/>
                        </a:rPr>
                        <a:t>es</a:t>
                      </a:r>
                      <a:r>
                        <a:rPr lang="en">
                          <a:solidFill>
                            <a:srgbClr val="333333"/>
                          </a:solidFill>
                          <a:highlight>
                            <a:schemeClr val="lt1"/>
                          </a:highlight>
                          <a:latin typeface="Calibri"/>
                          <a:ea typeface="Calibri"/>
                          <a:cs typeface="Calibri"/>
                          <a:sym typeface="Calibri"/>
                        </a:rPr>
                        <a:t> a population element. </a:t>
                      </a:r>
                      <a:r>
                        <a:rPr b="1" lang="en">
                          <a:solidFill>
                            <a:srgbClr val="333333"/>
                          </a:solidFill>
                          <a:highlight>
                            <a:schemeClr val="lt1"/>
                          </a:highlight>
                          <a:latin typeface="Calibri"/>
                          <a:ea typeface="Calibri"/>
                          <a:cs typeface="Calibri"/>
                          <a:sym typeface="Calibri"/>
                        </a:rPr>
                        <a:t>Arithmetic operations</a:t>
                      </a:r>
                      <a:r>
                        <a:rPr lang="en">
                          <a:solidFill>
                            <a:srgbClr val="333333"/>
                          </a:solidFill>
                          <a:highlight>
                            <a:schemeClr val="lt1"/>
                          </a:highlight>
                          <a:latin typeface="Calibri"/>
                          <a:ea typeface="Calibri"/>
                          <a:cs typeface="Calibri"/>
                          <a:sym typeface="Calibri"/>
                        </a:rPr>
                        <a:t> such as additions and averaging does not </a:t>
                      </a:r>
                      <a:r>
                        <a:rPr b="1" lang="en">
                          <a:solidFill>
                            <a:srgbClr val="333333"/>
                          </a:solidFill>
                          <a:highlight>
                            <a:schemeClr val="lt1"/>
                          </a:highlight>
                          <a:latin typeface="Calibri"/>
                          <a:ea typeface="Calibri"/>
                          <a:cs typeface="Calibri"/>
                          <a:sym typeface="Calibri"/>
                        </a:rPr>
                        <a:t>apply</a:t>
                      </a:r>
                      <a:r>
                        <a:rPr lang="en">
                          <a:solidFill>
                            <a:srgbClr val="333333"/>
                          </a:solidFill>
                          <a:highlight>
                            <a:schemeClr val="lt1"/>
                          </a:highlight>
                          <a:latin typeface="Calibri"/>
                          <a:ea typeface="Calibri"/>
                          <a:cs typeface="Calibri"/>
                          <a:sym typeface="Calibri"/>
                        </a:rPr>
                        <a:t> to such variables.</a:t>
                      </a:r>
                      <a:endParaRPr>
                        <a:solidFill>
                          <a:srgbClr val="333333"/>
                        </a:solidFill>
                        <a:highlight>
                          <a:schemeClr val="lt1"/>
                        </a:highlight>
                        <a:latin typeface="Calibri"/>
                        <a:ea typeface="Calibri"/>
                        <a:cs typeface="Calibri"/>
                        <a:sym typeface="Calibri"/>
                      </a:endParaRPr>
                    </a:p>
                    <a:p>
                      <a:pPr indent="-317500" lvl="0" marL="457200" rtl="0" algn="l">
                        <a:lnSpc>
                          <a:spcPct val="115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C</a:t>
                      </a:r>
                      <a:r>
                        <a:rPr lang="en">
                          <a:solidFill>
                            <a:srgbClr val="333333"/>
                          </a:solidFill>
                          <a:highlight>
                            <a:schemeClr val="lt1"/>
                          </a:highlight>
                          <a:latin typeface="Calibri"/>
                          <a:ea typeface="Calibri"/>
                          <a:cs typeface="Calibri"/>
                          <a:sym typeface="Calibri"/>
                        </a:rPr>
                        <a:t>ategorical variable has values that you can put into a </a:t>
                      </a:r>
                      <a:r>
                        <a:rPr b="1" lang="en">
                          <a:solidFill>
                            <a:srgbClr val="333333"/>
                          </a:solidFill>
                          <a:highlight>
                            <a:schemeClr val="lt1"/>
                          </a:highlight>
                          <a:latin typeface="Calibri"/>
                          <a:ea typeface="Calibri"/>
                          <a:cs typeface="Calibri"/>
                          <a:sym typeface="Calibri"/>
                        </a:rPr>
                        <a:t>countable number</a:t>
                      </a:r>
                      <a:r>
                        <a:rPr lang="en">
                          <a:solidFill>
                            <a:srgbClr val="333333"/>
                          </a:solidFill>
                          <a:highlight>
                            <a:schemeClr val="lt1"/>
                          </a:highlight>
                          <a:latin typeface="Calibri"/>
                          <a:ea typeface="Calibri"/>
                          <a:cs typeface="Calibri"/>
                          <a:sym typeface="Calibri"/>
                        </a:rPr>
                        <a:t> of distinct groups based on a characteristic. If the variable has a natural order, it is an ordinal variable</a:t>
                      </a:r>
                      <a:endParaRPr>
                        <a:solidFill>
                          <a:srgbClr val="333333"/>
                        </a:solidFill>
                        <a:highlight>
                          <a:schemeClr val="lt1"/>
                        </a:highlight>
                        <a:latin typeface="Calibri"/>
                        <a:ea typeface="Calibri"/>
                        <a:cs typeface="Calibri"/>
                        <a:sym typeface="Calibri"/>
                      </a:endParaRPr>
                    </a:p>
                  </a:txBody>
                  <a:tcPr marT="91425" marB="91425" marR="91425" marL="91425">
                    <a:lnL cap="flat" cmpd="sng" w="9525">
                      <a:solidFill>
                        <a:srgbClr val="CC0000"/>
                      </a:solidFill>
                      <a:prstDash val="solid"/>
                      <a:round/>
                      <a:headEnd len="sm" w="sm" type="none"/>
                      <a:tailEnd len="sm" w="sm" type="none"/>
                    </a:lnL>
                    <a:lnR cap="flat" cmpd="sng" w="9525">
                      <a:solidFill>
                        <a:srgbClr val="CC0000"/>
                      </a:solidFill>
                      <a:prstDash val="solid"/>
                      <a:round/>
                      <a:headEnd len="sm" w="sm" type="none"/>
                      <a:tailEnd len="sm" w="sm" type="none"/>
                    </a:lnR>
                    <a:lnT cap="flat" cmpd="sng" w="9525">
                      <a:solidFill>
                        <a:srgbClr val="CC0000"/>
                      </a:solidFill>
                      <a:prstDash val="solid"/>
                      <a:round/>
                      <a:headEnd len="sm" w="sm" type="none"/>
                      <a:tailEnd len="sm" w="sm" type="none"/>
                    </a:lnT>
                    <a:lnB cap="flat" cmpd="sng" w="9525">
                      <a:solidFill>
                        <a:srgbClr val="CC0000"/>
                      </a:solidFill>
                      <a:prstDash val="solid"/>
                      <a:round/>
                      <a:headEnd len="sm" w="sm" type="none"/>
                      <a:tailEnd len="sm" w="sm" type="none"/>
                    </a:lnB>
                  </a:tcPr>
                </a:tc>
              </a:tr>
            </a:tbl>
          </a:graphicData>
        </a:graphic>
      </p:graphicFrame>
      <p:grpSp>
        <p:nvGrpSpPr>
          <p:cNvPr id="323" name="Google Shape;323;p25"/>
          <p:cNvGrpSpPr/>
          <p:nvPr/>
        </p:nvGrpSpPr>
        <p:grpSpPr>
          <a:xfrm>
            <a:off x="3861564" y="612558"/>
            <a:ext cx="1034834" cy="285598"/>
            <a:chOff x="3802950" y="1145950"/>
            <a:chExt cx="1538100" cy="442513"/>
          </a:xfrm>
        </p:grpSpPr>
        <p:sp>
          <p:nvSpPr>
            <p:cNvPr id="324" name="Google Shape;324;p25"/>
            <p:cNvSpPr txBox="1"/>
            <p:nvPr/>
          </p:nvSpPr>
          <p:spPr>
            <a:xfrm>
              <a:off x="3802950" y="1145963"/>
              <a:ext cx="1538100" cy="442500"/>
            </a:xfrm>
            <a:prstGeom prst="rect">
              <a:avLst/>
            </a:prstGeom>
            <a:solidFill>
              <a:srgbClr val="9900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Variable</a:t>
              </a:r>
              <a:endParaRPr sz="900">
                <a:solidFill>
                  <a:srgbClr val="FFFFFF"/>
                </a:solidFill>
                <a:latin typeface="Roboto"/>
                <a:ea typeface="Roboto"/>
                <a:cs typeface="Roboto"/>
                <a:sym typeface="Roboto"/>
              </a:endParaRPr>
            </a:p>
          </p:txBody>
        </p:sp>
        <p:sp>
          <p:nvSpPr>
            <p:cNvPr id="325" name="Google Shape;325;p25"/>
            <p:cNvSpPr/>
            <p:nvPr/>
          </p:nvSpPr>
          <p:spPr>
            <a:xfrm>
              <a:off x="3802950" y="1145950"/>
              <a:ext cx="1538100" cy="528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grpSp>
      <p:grpSp>
        <p:nvGrpSpPr>
          <p:cNvPr id="326" name="Google Shape;326;p25"/>
          <p:cNvGrpSpPr/>
          <p:nvPr/>
        </p:nvGrpSpPr>
        <p:grpSpPr>
          <a:xfrm>
            <a:off x="403300" y="898155"/>
            <a:ext cx="6252840" cy="1326217"/>
            <a:chOff x="403300" y="898155"/>
            <a:chExt cx="6252840" cy="1326217"/>
          </a:xfrm>
        </p:grpSpPr>
        <p:cxnSp>
          <p:nvCxnSpPr>
            <p:cNvPr id="327" name="Google Shape;327;p25"/>
            <p:cNvCxnSpPr>
              <a:stCxn id="324" idx="2"/>
              <a:endCxn id="328" idx="0"/>
            </p:cNvCxnSpPr>
            <p:nvPr/>
          </p:nvCxnSpPr>
          <p:spPr>
            <a:xfrm flipH="1" rot="-5400000">
              <a:off x="4728631" y="548505"/>
              <a:ext cx="491700" cy="1191000"/>
            </a:xfrm>
            <a:prstGeom prst="bentConnector3">
              <a:avLst>
                <a:gd fmla="val 50010" name="adj1"/>
              </a:avLst>
            </a:prstGeom>
            <a:noFill/>
            <a:ln cap="flat" cmpd="sng" w="9525">
              <a:solidFill>
                <a:srgbClr val="660000"/>
              </a:solidFill>
              <a:prstDash val="solid"/>
              <a:miter lim="8000"/>
              <a:headEnd len="sm" w="sm" type="none"/>
              <a:tailEnd len="sm" w="sm" type="none"/>
            </a:ln>
          </p:spPr>
        </p:cxnSp>
        <p:cxnSp>
          <p:nvCxnSpPr>
            <p:cNvPr id="329" name="Google Shape;329;p25"/>
            <p:cNvCxnSpPr>
              <a:stCxn id="330" idx="0"/>
              <a:endCxn id="324" idx="2"/>
            </p:cNvCxnSpPr>
            <p:nvPr/>
          </p:nvCxnSpPr>
          <p:spPr>
            <a:xfrm rot="-5400000">
              <a:off x="3537573" y="548600"/>
              <a:ext cx="491700" cy="1191000"/>
            </a:xfrm>
            <a:prstGeom prst="bentConnector3">
              <a:avLst>
                <a:gd fmla="val 50010" name="adj1"/>
              </a:avLst>
            </a:prstGeom>
            <a:noFill/>
            <a:ln cap="flat" cmpd="sng" w="9525">
              <a:solidFill>
                <a:srgbClr val="660000"/>
              </a:solidFill>
              <a:prstDash val="solid"/>
              <a:miter lim="8000"/>
              <a:headEnd len="sm" w="sm" type="none"/>
              <a:tailEnd len="sm" w="sm" type="none"/>
            </a:ln>
          </p:spPr>
        </p:cxnSp>
        <p:cxnSp>
          <p:nvCxnSpPr>
            <p:cNvPr id="331" name="Google Shape;331;p25"/>
            <p:cNvCxnSpPr>
              <a:stCxn id="330" idx="2"/>
              <a:endCxn id="332" idx="0"/>
            </p:cNvCxnSpPr>
            <p:nvPr/>
          </p:nvCxnSpPr>
          <p:spPr>
            <a:xfrm flipH="1" rot="-5400000">
              <a:off x="3340773" y="1522689"/>
              <a:ext cx="263100" cy="568800"/>
            </a:xfrm>
            <a:prstGeom prst="bentConnector3">
              <a:avLst>
                <a:gd fmla="val 50005" name="adj1"/>
              </a:avLst>
            </a:prstGeom>
            <a:noFill/>
            <a:ln cap="flat" cmpd="sng" w="9525">
              <a:solidFill>
                <a:srgbClr val="660000"/>
              </a:solidFill>
              <a:prstDash val="solid"/>
              <a:miter lim="8000"/>
              <a:headEnd len="sm" w="sm" type="none"/>
              <a:tailEnd len="sm" w="sm" type="none"/>
            </a:ln>
          </p:spPr>
        </p:cxnSp>
        <p:cxnSp>
          <p:nvCxnSpPr>
            <p:cNvPr id="333" name="Google Shape;333;p25"/>
            <p:cNvCxnSpPr>
              <a:stCxn id="334" idx="0"/>
              <a:endCxn id="330" idx="2"/>
            </p:cNvCxnSpPr>
            <p:nvPr/>
          </p:nvCxnSpPr>
          <p:spPr>
            <a:xfrm rot="-5400000">
              <a:off x="2772089" y="1522833"/>
              <a:ext cx="263100" cy="568800"/>
            </a:xfrm>
            <a:prstGeom prst="bentConnector3">
              <a:avLst>
                <a:gd fmla="val 50005" name="adj1"/>
              </a:avLst>
            </a:prstGeom>
            <a:noFill/>
            <a:ln cap="flat" cmpd="sng" w="9525">
              <a:solidFill>
                <a:srgbClr val="660000"/>
              </a:solidFill>
              <a:prstDash val="solid"/>
              <a:miter lim="8000"/>
              <a:headEnd len="sm" w="sm" type="none"/>
              <a:tailEnd len="sm" w="sm" type="none"/>
            </a:ln>
          </p:spPr>
        </p:cxnSp>
        <p:cxnSp>
          <p:nvCxnSpPr>
            <p:cNvPr id="335" name="Google Shape;335;p25"/>
            <p:cNvCxnSpPr>
              <a:stCxn id="328" idx="2"/>
              <a:endCxn id="336" idx="0"/>
            </p:cNvCxnSpPr>
            <p:nvPr/>
          </p:nvCxnSpPr>
          <p:spPr>
            <a:xfrm flipH="1" rot="-5400000">
              <a:off x="5722889" y="1522689"/>
              <a:ext cx="263100" cy="568800"/>
            </a:xfrm>
            <a:prstGeom prst="bentConnector3">
              <a:avLst>
                <a:gd fmla="val 50005" name="adj1"/>
              </a:avLst>
            </a:prstGeom>
            <a:noFill/>
            <a:ln cap="flat" cmpd="sng" w="9525">
              <a:solidFill>
                <a:srgbClr val="660000"/>
              </a:solidFill>
              <a:prstDash val="solid"/>
              <a:miter lim="8000"/>
              <a:headEnd len="sm" w="sm" type="none"/>
              <a:tailEnd len="sm" w="sm" type="none"/>
            </a:ln>
          </p:spPr>
        </p:cxnSp>
        <p:cxnSp>
          <p:nvCxnSpPr>
            <p:cNvPr id="337" name="Google Shape;337;p25"/>
            <p:cNvCxnSpPr>
              <a:stCxn id="338" idx="0"/>
              <a:endCxn id="328" idx="2"/>
            </p:cNvCxnSpPr>
            <p:nvPr/>
          </p:nvCxnSpPr>
          <p:spPr>
            <a:xfrm rot="-5400000">
              <a:off x="5154205" y="1522833"/>
              <a:ext cx="263100" cy="568800"/>
            </a:xfrm>
            <a:prstGeom prst="bentConnector3">
              <a:avLst>
                <a:gd fmla="val 50005" name="adj1"/>
              </a:avLst>
            </a:prstGeom>
            <a:noFill/>
            <a:ln cap="flat" cmpd="sng" w="9525">
              <a:solidFill>
                <a:srgbClr val="660000"/>
              </a:solidFill>
              <a:prstDash val="solid"/>
              <a:miter lim="8000"/>
              <a:headEnd len="sm" w="sm" type="none"/>
              <a:tailEnd len="sm" w="sm" type="none"/>
            </a:ln>
          </p:spPr>
        </p:cxnSp>
        <p:grpSp>
          <p:nvGrpSpPr>
            <p:cNvPr id="339" name="Google Shape;339;p25"/>
            <p:cNvGrpSpPr/>
            <p:nvPr/>
          </p:nvGrpSpPr>
          <p:grpSpPr>
            <a:xfrm>
              <a:off x="2670506" y="1389942"/>
              <a:ext cx="1034834" cy="285598"/>
              <a:chOff x="2032650" y="2350450"/>
              <a:chExt cx="1538100" cy="442513"/>
            </a:xfrm>
          </p:grpSpPr>
          <p:sp>
            <p:nvSpPr>
              <p:cNvPr id="330" name="Google Shape;330;p25"/>
              <p:cNvSpPr txBox="1"/>
              <p:nvPr/>
            </p:nvSpPr>
            <p:spPr>
              <a:xfrm>
                <a:off x="2032650" y="2350463"/>
                <a:ext cx="1538100" cy="442500"/>
              </a:xfrm>
              <a:prstGeom prst="rect">
                <a:avLst/>
              </a:prstGeom>
              <a:solidFill>
                <a:srgbClr val="CC00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Numeric</a:t>
                </a:r>
                <a:endParaRPr sz="900">
                  <a:solidFill>
                    <a:srgbClr val="FFFFFF"/>
                  </a:solidFill>
                  <a:latin typeface="Roboto"/>
                  <a:ea typeface="Roboto"/>
                  <a:cs typeface="Roboto"/>
                  <a:sym typeface="Roboto"/>
                </a:endParaRPr>
              </a:p>
            </p:txBody>
          </p:sp>
          <p:sp>
            <p:nvSpPr>
              <p:cNvPr id="340" name="Google Shape;340;p25"/>
              <p:cNvSpPr/>
              <p:nvPr/>
            </p:nvSpPr>
            <p:spPr>
              <a:xfrm>
                <a:off x="2032650" y="2350450"/>
                <a:ext cx="1538100" cy="528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grpSp>
        <p:grpSp>
          <p:nvGrpSpPr>
            <p:cNvPr id="341" name="Google Shape;341;p25"/>
            <p:cNvGrpSpPr/>
            <p:nvPr/>
          </p:nvGrpSpPr>
          <p:grpSpPr>
            <a:xfrm>
              <a:off x="5052622" y="1389942"/>
              <a:ext cx="1034834" cy="285598"/>
              <a:chOff x="5573250" y="2350450"/>
              <a:chExt cx="1538100" cy="442513"/>
            </a:xfrm>
          </p:grpSpPr>
          <p:sp>
            <p:nvSpPr>
              <p:cNvPr id="328" name="Google Shape;328;p25"/>
              <p:cNvSpPr txBox="1"/>
              <p:nvPr/>
            </p:nvSpPr>
            <p:spPr>
              <a:xfrm>
                <a:off x="5573250" y="2350463"/>
                <a:ext cx="1538100" cy="442500"/>
              </a:xfrm>
              <a:prstGeom prst="rect">
                <a:avLst/>
              </a:prstGeom>
              <a:solidFill>
                <a:srgbClr val="CC00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Categorical</a:t>
                </a:r>
                <a:endParaRPr sz="900">
                  <a:solidFill>
                    <a:srgbClr val="FFFFFF"/>
                  </a:solidFill>
                  <a:latin typeface="Roboto"/>
                  <a:ea typeface="Roboto"/>
                  <a:cs typeface="Roboto"/>
                  <a:sym typeface="Roboto"/>
                </a:endParaRPr>
              </a:p>
            </p:txBody>
          </p:sp>
          <p:sp>
            <p:nvSpPr>
              <p:cNvPr id="342" name="Google Shape;342;p25"/>
              <p:cNvSpPr/>
              <p:nvPr/>
            </p:nvSpPr>
            <p:spPr>
              <a:xfrm>
                <a:off x="5573250" y="2350450"/>
                <a:ext cx="1538100" cy="528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grpSp>
        <p:grpSp>
          <p:nvGrpSpPr>
            <p:cNvPr id="343" name="Google Shape;343;p25"/>
            <p:cNvGrpSpPr/>
            <p:nvPr/>
          </p:nvGrpSpPr>
          <p:grpSpPr>
            <a:xfrm>
              <a:off x="5621306" y="1938775"/>
              <a:ext cx="1034834" cy="285598"/>
              <a:chOff x="6418500" y="3555025"/>
              <a:chExt cx="1538100" cy="442513"/>
            </a:xfrm>
          </p:grpSpPr>
          <p:sp>
            <p:nvSpPr>
              <p:cNvPr id="336" name="Google Shape;336;p25"/>
              <p:cNvSpPr txBox="1"/>
              <p:nvPr/>
            </p:nvSpPr>
            <p:spPr>
              <a:xfrm>
                <a:off x="6418500" y="3555038"/>
                <a:ext cx="1538100" cy="442500"/>
              </a:xfrm>
              <a:prstGeom prst="rect">
                <a:avLst/>
              </a:prstGeom>
              <a:solidFill>
                <a:srgbClr val="E06666"/>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Ordinal</a:t>
                </a:r>
                <a:endParaRPr sz="900">
                  <a:solidFill>
                    <a:srgbClr val="FFFFFF"/>
                  </a:solidFill>
                  <a:latin typeface="Roboto"/>
                  <a:ea typeface="Roboto"/>
                  <a:cs typeface="Roboto"/>
                  <a:sym typeface="Roboto"/>
                </a:endParaRPr>
              </a:p>
            </p:txBody>
          </p:sp>
          <p:sp>
            <p:nvSpPr>
              <p:cNvPr id="344" name="Google Shape;344;p25"/>
              <p:cNvSpPr/>
              <p:nvPr/>
            </p:nvSpPr>
            <p:spPr>
              <a:xfrm>
                <a:off x="6418500" y="3555025"/>
                <a:ext cx="1538100" cy="52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grpSp>
        <p:grpSp>
          <p:nvGrpSpPr>
            <p:cNvPr id="345" name="Google Shape;345;p25"/>
            <p:cNvGrpSpPr/>
            <p:nvPr/>
          </p:nvGrpSpPr>
          <p:grpSpPr>
            <a:xfrm>
              <a:off x="4483938" y="1938783"/>
              <a:ext cx="1034834" cy="285589"/>
              <a:chOff x="4728000" y="3555038"/>
              <a:chExt cx="1538100" cy="442500"/>
            </a:xfrm>
          </p:grpSpPr>
          <p:sp>
            <p:nvSpPr>
              <p:cNvPr id="338" name="Google Shape;338;p25"/>
              <p:cNvSpPr txBox="1"/>
              <p:nvPr/>
            </p:nvSpPr>
            <p:spPr>
              <a:xfrm>
                <a:off x="4728000" y="3555038"/>
                <a:ext cx="1538100" cy="442500"/>
              </a:xfrm>
              <a:prstGeom prst="rect">
                <a:avLst/>
              </a:prstGeom>
              <a:solidFill>
                <a:srgbClr val="E06666"/>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Nominal</a:t>
                </a:r>
                <a:endParaRPr sz="900">
                  <a:solidFill>
                    <a:srgbClr val="FFFFFF"/>
                  </a:solidFill>
                  <a:latin typeface="Roboto"/>
                  <a:ea typeface="Roboto"/>
                  <a:cs typeface="Roboto"/>
                  <a:sym typeface="Roboto"/>
                </a:endParaRPr>
              </a:p>
            </p:txBody>
          </p:sp>
          <p:sp>
            <p:nvSpPr>
              <p:cNvPr id="346" name="Google Shape;346;p25"/>
              <p:cNvSpPr/>
              <p:nvPr/>
            </p:nvSpPr>
            <p:spPr>
              <a:xfrm>
                <a:off x="4728000" y="3555100"/>
                <a:ext cx="1538100" cy="52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grpSp>
        <p:grpSp>
          <p:nvGrpSpPr>
            <p:cNvPr id="347" name="Google Shape;347;p25"/>
            <p:cNvGrpSpPr/>
            <p:nvPr/>
          </p:nvGrpSpPr>
          <p:grpSpPr>
            <a:xfrm>
              <a:off x="3239190" y="1938783"/>
              <a:ext cx="1034834" cy="285589"/>
              <a:chOff x="2877900" y="3555038"/>
              <a:chExt cx="1538100" cy="442500"/>
            </a:xfrm>
          </p:grpSpPr>
          <p:sp>
            <p:nvSpPr>
              <p:cNvPr id="332" name="Google Shape;332;p25"/>
              <p:cNvSpPr txBox="1"/>
              <p:nvPr/>
            </p:nvSpPr>
            <p:spPr>
              <a:xfrm>
                <a:off x="2877900" y="3555038"/>
                <a:ext cx="1538100" cy="442500"/>
              </a:xfrm>
              <a:prstGeom prst="rect">
                <a:avLst/>
              </a:prstGeom>
              <a:solidFill>
                <a:srgbClr val="E06666"/>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Discrete</a:t>
                </a:r>
                <a:endParaRPr sz="900">
                  <a:solidFill>
                    <a:srgbClr val="FFFFFF"/>
                  </a:solidFill>
                  <a:latin typeface="Roboto"/>
                  <a:ea typeface="Roboto"/>
                  <a:cs typeface="Roboto"/>
                  <a:sym typeface="Roboto"/>
                </a:endParaRPr>
              </a:p>
            </p:txBody>
          </p:sp>
          <p:sp>
            <p:nvSpPr>
              <p:cNvPr id="348" name="Google Shape;348;p25"/>
              <p:cNvSpPr/>
              <p:nvPr/>
            </p:nvSpPr>
            <p:spPr>
              <a:xfrm>
                <a:off x="2877900" y="3555100"/>
                <a:ext cx="1538100" cy="52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grpSp>
        <p:grpSp>
          <p:nvGrpSpPr>
            <p:cNvPr id="349" name="Google Shape;349;p25"/>
            <p:cNvGrpSpPr/>
            <p:nvPr/>
          </p:nvGrpSpPr>
          <p:grpSpPr>
            <a:xfrm>
              <a:off x="2101822" y="1938783"/>
              <a:ext cx="1034834" cy="285589"/>
              <a:chOff x="1187400" y="3555038"/>
              <a:chExt cx="1538100" cy="442500"/>
            </a:xfrm>
          </p:grpSpPr>
          <p:sp>
            <p:nvSpPr>
              <p:cNvPr id="334" name="Google Shape;334;p25"/>
              <p:cNvSpPr txBox="1"/>
              <p:nvPr/>
            </p:nvSpPr>
            <p:spPr>
              <a:xfrm>
                <a:off x="1187400" y="3555038"/>
                <a:ext cx="1538100" cy="442500"/>
              </a:xfrm>
              <a:prstGeom prst="rect">
                <a:avLst/>
              </a:prstGeom>
              <a:solidFill>
                <a:srgbClr val="E06666"/>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latin typeface="Roboto"/>
                  <a:ea typeface="Roboto"/>
                  <a:cs typeface="Roboto"/>
                  <a:sym typeface="Roboto"/>
                </a:endParaRPr>
              </a:p>
            </p:txBody>
          </p:sp>
          <p:sp>
            <p:nvSpPr>
              <p:cNvPr id="350" name="Google Shape;350;p25"/>
              <p:cNvSpPr/>
              <p:nvPr/>
            </p:nvSpPr>
            <p:spPr>
              <a:xfrm>
                <a:off x="1187400" y="3555100"/>
                <a:ext cx="1538100" cy="52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grpSp>
        <p:sp>
          <p:nvSpPr>
            <p:cNvPr id="351" name="Google Shape;351;p25"/>
            <p:cNvSpPr/>
            <p:nvPr/>
          </p:nvSpPr>
          <p:spPr>
            <a:xfrm>
              <a:off x="403300" y="1159050"/>
              <a:ext cx="755700" cy="32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6"/>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Basic Concepts for Statistics</a:t>
            </a:r>
            <a:endParaRPr>
              <a:latin typeface="Calibri"/>
              <a:ea typeface="Calibri"/>
              <a:cs typeface="Calibri"/>
              <a:sym typeface="Calibri"/>
            </a:endParaRPr>
          </a:p>
        </p:txBody>
      </p:sp>
      <p:sp>
        <p:nvSpPr>
          <p:cNvPr id="357" name="Google Shape;357;p26"/>
          <p:cNvSpPr txBox="1"/>
          <p:nvPr>
            <p:ph idx="1" type="body"/>
          </p:nvPr>
        </p:nvSpPr>
        <p:spPr>
          <a:xfrm>
            <a:off x="90425" y="390475"/>
            <a:ext cx="2104800" cy="44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1400">
                <a:solidFill>
                  <a:srgbClr val="000000"/>
                </a:solidFill>
                <a:highlight>
                  <a:srgbClr val="FFFFFF"/>
                </a:highlight>
                <a:latin typeface="Calibri"/>
                <a:ea typeface="Calibri"/>
                <a:cs typeface="Calibri"/>
                <a:sym typeface="Calibri"/>
              </a:rPr>
              <a:t>Types of Variables</a:t>
            </a:r>
            <a:endParaRPr i="1">
              <a:solidFill>
                <a:srgbClr val="333333"/>
              </a:solidFill>
              <a:highlight>
                <a:srgbClr val="FFFFFF"/>
              </a:highlight>
              <a:latin typeface="Calibri"/>
              <a:ea typeface="Calibri"/>
              <a:cs typeface="Calibri"/>
              <a:sym typeface="Calibri"/>
            </a:endParaRPr>
          </a:p>
        </p:txBody>
      </p:sp>
      <p:cxnSp>
        <p:nvCxnSpPr>
          <p:cNvPr id="358" name="Google Shape;358;p26"/>
          <p:cNvCxnSpPr>
            <a:stCxn id="359" idx="2"/>
            <a:endCxn id="360" idx="0"/>
          </p:cNvCxnSpPr>
          <p:nvPr/>
        </p:nvCxnSpPr>
        <p:spPr>
          <a:xfrm flipH="1" rot="-5400000">
            <a:off x="4728631" y="548505"/>
            <a:ext cx="491700" cy="1191000"/>
          </a:xfrm>
          <a:prstGeom prst="bentConnector3">
            <a:avLst>
              <a:gd fmla="val 50000" name="adj1"/>
            </a:avLst>
          </a:prstGeom>
          <a:noFill/>
          <a:ln cap="flat" cmpd="sng" w="9525">
            <a:solidFill>
              <a:srgbClr val="660000"/>
            </a:solidFill>
            <a:prstDash val="solid"/>
            <a:miter lim="8000"/>
            <a:headEnd len="sm" w="sm" type="none"/>
            <a:tailEnd len="sm" w="sm" type="none"/>
          </a:ln>
        </p:spPr>
      </p:cxnSp>
      <p:cxnSp>
        <p:nvCxnSpPr>
          <p:cNvPr id="361" name="Google Shape;361;p26"/>
          <p:cNvCxnSpPr>
            <a:stCxn id="362" idx="0"/>
            <a:endCxn id="359" idx="2"/>
          </p:cNvCxnSpPr>
          <p:nvPr/>
        </p:nvCxnSpPr>
        <p:spPr>
          <a:xfrm rot="-5400000">
            <a:off x="3537573" y="548600"/>
            <a:ext cx="491700" cy="1191000"/>
          </a:xfrm>
          <a:prstGeom prst="bentConnector3">
            <a:avLst>
              <a:gd fmla="val 50000" name="adj1"/>
            </a:avLst>
          </a:prstGeom>
          <a:noFill/>
          <a:ln cap="flat" cmpd="sng" w="9525">
            <a:solidFill>
              <a:srgbClr val="660000"/>
            </a:solidFill>
            <a:prstDash val="solid"/>
            <a:miter lim="8000"/>
            <a:headEnd len="sm" w="sm" type="none"/>
            <a:tailEnd len="sm" w="sm" type="none"/>
          </a:ln>
        </p:spPr>
      </p:cxnSp>
      <p:cxnSp>
        <p:nvCxnSpPr>
          <p:cNvPr id="363" name="Google Shape;363;p26"/>
          <p:cNvCxnSpPr>
            <a:stCxn id="362" idx="2"/>
            <a:endCxn id="364" idx="0"/>
          </p:cNvCxnSpPr>
          <p:nvPr/>
        </p:nvCxnSpPr>
        <p:spPr>
          <a:xfrm flipH="1" rot="-5400000">
            <a:off x="3340773" y="1522689"/>
            <a:ext cx="263100" cy="568800"/>
          </a:xfrm>
          <a:prstGeom prst="bentConnector3">
            <a:avLst>
              <a:gd fmla="val 50005" name="adj1"/>
            </a:avLst>
          </a:prstGeom>
          <a:noFill/>
          <a:ln cap="flat" cmpd="sng" w="9525">
            <a:solidFill>
              <a:srgbClr val="660000"/>
            </a:solidFill>
            <a:prstDash val="solid"/>
            <a:miter lim="8000"/>
            <a:headEnd len="sm" w="sm" type="none"/>
            <a:tailEnd len="sm" w="sm" type="none"/>
          </a:ln>
        </p:spPr>
      </p:cxnSp>
      <p:cxnSp>
        <p:nvCxnSpPr>
          <p:cNvPr id="365" name="Google Shape;365;p26"/>
          <p:cNvCxnSpPr>
            <a:stCxn id="366" idx="0"/>
            <a:endCxn id="362" idx="2"/>
          </p:cNvCxnSpPr>
          <p:nvPr/>
        </p:nvCxnSpPr>
        <p:spPr>
          <a:xfrm rot="-5400000">
            <a:off x="2772089" y="1522833"/>
            <a:ext cx="263100" cy="568800"/>
          </a:xfrm>
          <a:prstGeom prst="bentConnector3">
            <a:avLst>
              <a:gd fmla="val 50005" name="adj1"/>
            </a:avLst>
          </a:prstGeom>
          <a:noFill/>
          <a:ln cap="flat" cmpd="sng" w="9525">
            <a:solidFill>
              <a:srgbClr val="660000"/>
            </a:solidFill>
            <a:prstDash val="solid"/>
            <a:miter lim="8000"/>
            <a:headEnd len="sm" w="sm" type="none"/>
            <a:tailEnd len="sm" w="sm" type="none"/>
          </a:ln>
        </p:spPr>
      </p:cxnSp>
      <p:cxnSp>
        <p:nvCxnSpPr>
          <p:cNvPr id="367" name="Google Shape;367;p26"/>
          <p:cNvCxnSpPr>
            <a:stCxn id="360" idx="2"/>
            <a:endCxn id="368" idx="0"/>
          </p:cNvCxnSpPr>
          <p:nvPr/>
        </p:nvCxnSpPr>
        <p:spPr>
          <a:xfrm flipH="1" rot="-5400000">
            <a:off x="5722889" y="1522689"/>
            <a:ext cx="263100" cy="568800"/>
          </a:xfrm>
          <a:prstGeom prst="bentConnector3">
            <a:avLst>
              <a:gd fmla="val 50005" name="adj1"/>
            </a:avLst>
          </a:prstGeom>
          <a:noFill/>
          <a:ln cap="flat" cmpd="sng" w="9525">
            <a:solidFill>
              <a:srgbClr val="660000"/>
            </a:solidFill>
            <a:prstDash val="solid"/>
            <a:miter lim="8000"/>
            <a:headEnd len="sm" w="sm" type="none"/>
            <a:tailEnd len="sm" w="sm" type="none"/>
          </a:ln>
        </p:spPr>
      </p:cxnSp>
      <p:cxnSp>
        <p:nvCxnSpPr>
          <p:cNvPr id="369" name="Google Shape;369;p26"/>
          <p:cNvCxnSpPr>
            <a:stCxn id="370" idx="0"/>
            <a:endCxn id="360" idx="2"/>
          </p:cNvCxnSpPr>
          <p:nvPr/>
        </p:nvCxnSpPr>
        <p:spPr>
          <a:xfrm rot="-5400000">
            <a:off x="5154205" y="1522833"/>
            <a:ext cx="263100" cy="568800"/>
          </a:xfrm>
          <a:prstGeom prst="bentConnector3">
            <a:avLst>
              <a:gd fmla="val 50005" name="adj1"/>
            </a:avLst>
          </a:prstGeom>
          <a:noFill/>
          <a:ln cap="flat" cmpd="sng" w="9525">
            <a:solidFill>
              <a:srgbClr val="660000"/>
            </a:solidFill>
            <a:prstDash val="solid"/>
            <a:miter lim="8000"/>
            <a:headEnd len="sm" w="sm" type="none"/>
            <a:tailEnd len="sm" w="sm" type="none"/>
          </a:ln>
        </p:spPr>
      </p:cxnSp>
      <p:grpSp>
        <p:nvGrpSpPr>
          <p:cNvPr id="371" name="Google Shape;371;p26"/>
          <p:cNvGrpSpPr/>
          <p:nvPr/>
        </p:nvGrpSpPr>
        <p:grpSpPr>
          <a:xfrm>
            <a:off x="3861564" y="612558"/>
            <a:ext cx="1034834" cy="285598"/>
            <a:chOff x="3802950" y="1145950"/>
            <a:chExt cx="1538100" cy="442513"/>
          </a:xfrm>
        </p:grpSpPr>
        <p:sp>
          <p:nvSpPr>
            <p:cNvPr id="359" name="Google Shape;359;p26"/>
            <p:cNvSpPr txBox="1"/>
            <p:nvPr/>
          </p:nvSpPr>
          <p:spPr>
            <a:xfrm>
              <a:off x="3802950" y="1145963"/>
              <a:ext cx="1538100" cy="442500"/>
            </a:xfrm>
            <a:prstGeom prst="rect">
              <a:avLst/>
            </a:prstGeom>
            <a:solidFill>
              <a:srgbClr val="9900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Variable</a:t>
              </a:r>
              <a:endParaRPr sz="900">
                <a:solidFill>
                  <a:srgbClr val="FFFFFF"/>
                </a:solidFill>
                <a:latin typeface="Roboto"/>
                <a:ea typeface="Roboto"/>
                <a:cs typeface="Roboto"/>
                <a:sym typeface="Roboto"/>
              </a:endParaRPr>
            </a:p>
          </p:txBody>
        </p:sp>
        <p:sp>
          <p:nvSpPr>
            <p:cNvPr id="372" name="Google Shape;372;p26"/>
            <p:cNvSpPr/>
            <p:nvPr/>
          </p:nvSpPr>
          <p:spPr>
            <a:xfrm>
              <a:off x="3802950" y="1145950"/>
              <a:ext cx="1538100" cy="528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grpSp>
      <p:grpSp>
        <p:nvGrpSpPr>
          <p:cNvPr id="373" name="Google Shape;373;p26"/>
          <p:cNvGrpSpPr/>
          <p:nvPr/>
        </p:nvGrpSpPr>
        <p:grpSpPr>
          <a:xfrm>
            <a:off x="2670506" y="1389942"/>
            <a:ext cx="1034834" cy="285598"/>
            <a:chOff x="2032650" y="2350450"/>
            <a:chExt cx="1538100" cy="442513"/>
          </a:xfrm>
        </p:grpSpPr>
        <p:sp>
          <p:nvSpPr>
            <p:cNvPr id="362" name="Google Shape;362;p26"/>
            <p:cNvSpPr txBox="1"/>
            <p:nvPr/>
          </p:nvSpPr>
          <p:spPr>
            <a:xfrm>
              <a:off x="2032650" y="2350463"/>
              <a:ext cx="1538100" cy="442500"/>
            </a:xfrm>
            <a:prstGeom prst="rect">
              <a:avLst/>
            </a:prstGeom>
            <a:solidFill>
              <a:srgbClr val="CC00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Numeric</a:t>
              </a:r>
              <a:endParaRPr sz="900">
                <a:solidFill>
                  <a:srgbClr val="FFFFFF"/>
                </a:solidFill>
                <a:latin typeface="Roboto"/>
                <a:ea typeface="Roboto"/>
                <a:cs typeface="Roboto"/>
                <a:sym typeface="Roboto"/>
              </a:endParaRPr>
            </a:p>
          </p:txBody>
        </p:sp>
        <p:sp>
          <p:nvSpPr>
            <p:cNvPr id="374" name="Google Shape;374;p26"/>
            <p:cNvSpPr/>
            <p:nvPr/>
          </p:nvSpPr>
          <p:spPr>
            <a:xfrm>
              <a:off x="2032650" y="2350450"/>
              <a:ext cx="1538100" cy="528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grpSp>
      <p:grpSp>
        <p:nvGrpSpPr>
          <p:cNvPr id="375" name="Google Shape;375;p26"/>
          <p:cNvGrpSpPr/>
          <p:nvPr/>
        </p:nvGrpSpPr>
        <p:grpSpPr>
          <a:xfrm>
            <a:off x="5052622" y="1389942"/>
            <a:ext cx="1034834" cy="285598"/>
            <a:chOff x="5573250" y="2350450"/>
            <a:chExt cx="1538100" cy="442513"/>
          </a:xfrm>
        </p:grpSpPr>
        <p:sp>
          <p:nvSpPr>
            <p:cNvPr id="360" name="Google Shape;360;p26"/>
            <p:cNvSpPr txBox="1"/>
            <p:nvPr/>
          </p:nvSpPr>
          <p:spPr>
            <a:xfrm>
              <a:off x="5573250" y="2350463"/>
              <a:ext cx="1538100" cy="442500"/>
            </a:xfrm>
            <a:prstGeom prst="rect">
              <a:avLst/>
            </a:prstGeom>
            <a:solidFill>
              <a:srgbClr val="CC00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Categorical</a:t>
              </a:r>
              <a:endParaRPr sz="900">
                <a:solidFill>
                  <a:srgbClr val="FFFFFF"/>
                </a:solidFill>
                <a:latin typeface="Roboto"/>
                <a:ea typeface="Roboto"/>
                <a:cs typeface="Roboto"/>
                <a:sym typeface="Roboto"/>
              </a:endParaRPr>
            </a:p>
          </p:txBody>
        </p:sp>
        <p:sp>
          <p:nvSpPr>
            <p:cNvPr id="376" name="Google Shape;376;p26"/>
            <p:cNvSpPr/>
            <p:nvPr/>
          </p:nvSpPr>
          <p:spPr>
            <a:xfrm>
              <a:off x="5573250" y="2350450"/>
              <a:ext cx="1538100" cy="528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grpSp>
      <p:grpSp>
        <p:nvGrpSpPr>
          <p:cNvPr id="377" name="Google Shape;377;p26"/>
          <p:cNvGrpSpPr/>
          <p:nvPr/>
        </p:nvGrpSpPr>
        <p:grpSpPr>
          <a:xfrm>
            <a:off x="5621306" y="1938775"/>
            <a:ext cx="1034834" cy="285598"/>
            <a:chOff x="6418500" y="3555025"/>
            <a:chExt cx="1538100" cy="442513"/>
          </a:xfrm>
        </p:grpSpPr>
        <p:sp>
          <p:nvSpPr>
            <p:cNvPr id="368" name="Google Shape;368;p26"/>
            <p:cNvSpPr txBox="1"/>
            <p:nvPr/>
          </p:nvSpPr>
          <p:spPr>
            <a:xfrm>
              <a:off x="6418500" y="3555038"/>
              <a:ext cx="1538100" cy="442500"/>
            </a:xfrm>
            <a:prstGeom prst="rect">
              <a:avLst/>
            </a:prstGeom>
            <a:solidFill>
              <a:srgbClr val="E06666"/>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Ordinal</a:t>
              </a:r>
              <a:endParaRPr sz="900">
                <a:solidFill>
                  <a:srgbClr val="FFFFFF"/>
                </a:solidFill>
                <a:latin typeface="Roboto"/>
                <a:ea typeface="Roboto"/>
                <a:cs typeface="Roboto"/>
                <a:sym typeface="Roboto"/>
              </a:endParaRPr>
            </a:p>
          </p:txBody>
        </p:sp>
        <p:sp>
          <p:nvSpPr>
            <p:cNvPr id="378" name="Google Shape;378;p26"/>
            <p:cNvSpPr/>
            <p:nvPr/>
          </p:nvSpPr>
          <p:spPr>
            <a:xfrm>
              <a:off x="6418500" y="3555025"/>
              <a:ext cx="1538100" cy="52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grpSp>
      <p:grpSp>
        <p:nvGrpSpPr>
          <p:cNvPr id="379" name="Google Shape;379;p26"/>
          <p:cNvGrpSpPr/>
          <p:nvPr/>
        </p:nvGrpSpPr>
        <p:grpSpPr>
          <a:xfrm>
            <a:off x="4483938" y="1938783"/>
            <a:ext cx="1034834" cy="285589"/>
            <a:chOff x="4728000" y="3555038"/>
            <a:chExt cx="1538100" cy="442500"/>
          </a:xfrm>
        </p:grpSpPr>
        <p:sp>
          <p:nvSpPr>
            <p:cNvPr id="370" name="Google Shape;370;p26"/>
            <p:cNvSpPr txBox="1"/>
            <p:nvPr/>
          </p:nvSpPr>
          <p:spPr>
            <a:xfrm>
              <a:off x="4728000" y="3555038"/>
              <a:ext cx="1538100" cy="442500"/>
            </a:xfrm>
            <a:prstGeom prst="rect">
              <a:avLst/>
            </a:prstGeom>
            <a:solidFill>
              <a:srgbClr val="E06666"/>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Nominal</a:t>
              </a:r>
              <a:endParaRPr sz="900">
                <a:solidFill>
                  <a:srgbClr val="FFFFFF"/>
                </a:solidFill>
                <a:latin typeface="Roboto"/>
                <a:ea typeface="Roboto"/>
                <a:cs typeface="Roboto"/>
                <a:sym typeface="Roboto"/>
              </a:endParaRPr>
            </a:p>
          </p:txBody>
        </p:sp>
        <p:sp>
          <p:nvSpPr>
            <p:cNvPr id="380" name="Google Shape;380;p26"/>
            <p:cNvSpPr/>
            <p:nvPr/>
          </p:nvSpPr>
          <p:spPr>
            <a:xfrm>
              <a:off x="4728000" y="3555100"/>
              <a:ext cx="1538100" cy="52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grpSp>
      <p:grpSp>
        <p:nvGrpSpPr>
          <p:cNvPr id="381" name="Google Shape;381;p26"/>
          <p:cNvGrpSpPr/>
          <p:nvPr/>
        </p:nvGrpSpPr>
        <p:grpSpPr>
          <a:xfrm>
            <a:off x="3239190" y="1938783"/>
            <a:ext cx="1034834" cy="285589"/>
            <a:chOff x="2877900" y="3555038"/>
            <a:chExt cx="1538100" cy="442500"/>
          </a:xfrm>
        </p:grpSpPr>
        <p:sp>
          <p:nvSpPr>
            <p:cNvPr id="364" name="Google Shape;364;p26"/>
            <p:cNvSpPr txBox="1"/>
            <p:nvPr/>
          </p:nvSpPr>
          <p:spPr>
            <a:xfrm>
              <a:off x="2877900" y="3555038"/>
              <a:ext cx="1538100" cy="442500"/>
            </a:xfrm>
            <a:prstGeom prst="rect">
              <a:avLst/>
            </a:prstGeom>
            <a:solidFill>
              <a:srgbClr val="E06666"/>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Discrete</a:t>
              </a:r>
              <a:endParaRPr sz="900">
                <a:solidFill>
                  <a:srgbClr val="FFFFFF"/>
                </a:solidFill>
                <a:latin typeface="Roboto"/>
                <a:ea typeface="Roboto"/>
                <a:cs typeface="Roboto"/>
                <a:sym typeface="Roboto"/>
              </a:endParaRPr>
            </a:p>
          </p:txBody>
        </p:sp>
        <p:sp>
          <p:nvSpPr>
            <p:cNvPr id="382" name="Google Shape;382;p26"/>
            <p:cNvSpPr/>
            <p:nvPr/>
          </p:nvSpPr>
          <p:spPr>
            <a:xfrm>
              <a:off x="2877900" y="3555100"/>
              <a:ext cx="1538100" cy="52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grpSp>
      <p:grpSp>
        <p:nvGrpSpPr>
          <p:cNvPr id="383" name="Google Shape;383;p26"/>
          <p:cNvGrpSpPr/>
          <p:nvPr/>
        </p:nvGrpSpPr>
        <p:grpSpPr>
          <a:xfrm>
            <a:off x="2101822" y="1938783"/>
            <a:ext cx="1034834" cy="285589"/>
            <a:chOff x="1187400" y="3555038"/>
            <a:chExt cx="1538100" cy="442500"/>
          </a:xfrm>
        </p:grpSpPr>
        <p:sp>
          <p:nvSpPr>
            <p:cNvPr id="366" name="Google Shape;366;p26"/>
            <p:cNvSpPr txBox="1"/>
            <p:nvPr/>
          </p:nvSpPr>
          <p:spPr>
            <a:xfrm>
              <a:off x="1187400" y="3555038"/>
              <a:ext cx="1538100" cy="442500"/>
            </a:xfrm>
            <a:prstGeom prst="rect">
              <a:avLst/>
            </a:prstGeom>
            <a:solidFill>
              <a:srgbClr val="E06666"/>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latin typeface="Roboto"/>
                <a:ea typeface="Roboto"/>
                <a:cs typeface="Roboto"/>
                <a:sym typeface="Roboto"/>
              </a:endParaRPr>
            </a:p>
          </p:txBody>
        </p:sp>
        <p:sp>
          <p:nvSpPr>
            <p:cNvPr id="384" name="Google Shape;384;p26"/>
            <p:cNvSpPr/>
            <p:nvPr/>
          </p:nvSpPr>
          <p:spPr>
            <a:xfrm>
              <a:off x="1187400" y="3555100"/>
              <a:ext cx="1538100" cy="52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grpSp>
      <p:graphicFrame>
        <p:nvGraphicFramePr>
          <p:cNvPr id="385" name="Google Shape;385;p26"/>
          <p:cNvGraphicFramePr/>
          <p:nvPr/>
        </p:nvGraphicFramePr>
        <p:xfrm>
          <a:off x="329850" y="2335900"/>
          <a:ext cx="3000000" cy="3000000"/>
        </p:xfrm>
        <a:graphic>
          <a:graphicData uri="http://schemas.openxmlformats.org/drawingml/2006/table">
            <a:tbl>
              <a:tblPr>
                <a:noFill/>
                <a:tableStyleId>{8C42100A-74D7-44DD-8638-7A5452A101F4}</a:tableStyleId>
              </a:tblPr>
              <a:tblGrid>
                <a:gridCol w="4049125"/>
                <a:gridCol w="4286800"/>
              </a:tblGrid>
              <a:tr h="364300">
                <a:tc>
                  <a:txBody>
                    <a:bodyPr/>
                    <a:lstStyle/>
                    <a:p>
                      <a:pPr indent="0" lvl="0" marL="0" rtl="0" algn="ctr">
                        <a:spcBef>
                          <a:spcPts val="0"/>
                        </a:spcBef>
                        <a:spcAft>
                          <a:spcPts val="0"/>
                        </a:spcAft>
                        <a:buNone/>
                      </a:pPr>
                      <a:r>
                        <a:rPr b="1" lang="en">
                          <a:latin typeface="Calibri"/>
                          <a:ea typeface="Calibri"/>
                          <a:cs typeface="Calibri"/>
                          <a:sym typeface="Calibri"/>
                        </a:rPr>
                        <a:t>Numeric (Quantitative)</a:t>
                      </a:r>
                      <a:endParaRPr b="1">
                        <a:latin typeface="Calibri"/>
                        <a:ea typeface="Calibri"/>
                        <a:cs typeface="Calibri"/>
                        <a:sym typeface="Calibri"/>
                      </a:endParaRPr>
                    </a:p>
                  </a:txBody>
                  <a:tcPr marT="91425" marB="91425" marR="91425" marL="91425">
                    <a:lnL cap="flat" cmpd="sng" w="9525">
                      <a:solidFill>
                        <a:srgbClr val="CC0000"/>
                      </a:solidFill>
                      <a:prstDash val="solid"/>
                      <a:round/>
                      <a:headEnd len="sm" w="sm" type="none"/>
                      <a:tailEnd len="sm" w="sm" type="none"/>
                    </a:lnL>
                    <a:lnR cap="flat" cmpd="sng" w="9525">
                      <a:solidFill>
                        <a:srgbClr val="CC0000"/>
                      </a:solidFill>
                      <a:prstDash val="solid"/>
                      <a:round/>
                      <a:headEnd len="sm" w="sm" type="none"/>
                      <a:tailEnd len="sm" w="sm" type="none"/>
                    </a:lnR>
                    <a:lnT cap="flat" cmpd="sng" w="9525">
                      <a:solidFill>
                        <a:srgbClr val="CC0000"/>
                      </a:solidFill>
                      <a:prstDash val="solid"/>
                      <a:round/>
                      <a:headEnd len="sm" w="sm" type="none"/>
                      <a:tailEnd len="sm" w="sm" type="none"/>
                    </a:lnT>
                    <a:lnB cap="flat" cmpd="sng" w="9525">
                      <a:solidFill>
                        <a:srgbClr val="CC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latin typeface="Calibri"/>
                          <a:ea typeface="Calibri"/>
                          <a:cs typeface="Calibri"/>
                          <a:sym typeface="Calibri"/>
                        </a:rPr>
                        <a:t> Categorical (Qualitative/ Attribute)</a:t>
                      </a:r>
                      <a:endParaRPr b="1">
                        <a:latin typeface="Calibri"/>
                        <a:ea typeface="Calibri"/>
                        <a:cs typeface="Calibri"/>
                        <a:sym typeface="Calibri"/>
                      </a:endParaRPr>
                    </a:p>
                  </a:txBody>
                  <a:tcPr marT="91425" marB="91425" marR="91425" marL="91425">
                    <a:lnL cap="flat" cmpd="sng" w="9525">
                      <a:solidFill>
                        <a:srgbClr val="CC0000"/>
                      </a:solidFill>
                      <a:prstDash val="solid"/>
                      <a:round/>
                      <a:headEnd len="sm" w="sm" type="none"/>
                      <a:tailEnd len="sm" w="sm" type="none"/>
                    </a:lnL>
                    <a:lnR cap="flat" cmpd="sng" w="9525">
                      <a:solidFill>
                        <a:srgbClr val="CC0000"/>
                      </a:solidFill>
                      <a:prstDash val="solid"/>
                      <a:round/>
                      <a:headEnd len="sm" w="sm" type="none"/>
                      <a:tailEnd len="sm" w="sm" type="none"/>
                    </a:lnR>
                    <a:lnT cap="flat" cmpd="sng" w="9525">
                      <a:solidFill>
                        <a:srgbClr val="CC0000"/>
                      </a:solidFill>
                      <a:prstDash val="solid"/>
                      <a:round/>
                      <a:headEnd len="sm" w="sm" type="none"/>
                      <a:tailEnd len="sm" w="sm" type="none"/>
                    </a:lnT>
                    <a:lnB cap="flat" cmpd="sng" w="9525">
                      <a:solidFill>
                        <a:srgbClr val="CC0000"/>
                      </a:solidFill>
                      <a:prstDash val="solid"/>
                      <a:round/>
                      <a:headEnd len="sm" w="sm" type="none"/>
                      <a:tailEnd len="sm" w="sm" type="none"/>
                    </a:lnB>
                    <a:solidFill>
                      <a:srgbClr val="F4CCCC"/>
                    </a:solidFill>
                  </a:tcPr>
                </a:tc>
              </a:tr>
              <a:tr h="2194775">
                <a:tc>
                  <a:txBody>
                    <a:bodyPr/>
                    <a:lstStyle/>
                    <a:p>
                      <a:pPr indent="-317500" lvl="0" marL="457200" rtl="0" algn="l">
                        <a:lnSpc>
                          <a:spcPct val="100000"/>
                        </a:lnSpc>
                        <a:spcBef>
                          <a:spcPts val="0"/>
                        </a:spcBef>
                        <a:spcAft>
                          <a:spcPts val="0"/>
                        </a:spcAft>
                        <a:buClr>
                          <a:srgbClr val="333333"/>
                        </a:buClr>
                        <a:buSzPts val="1400"/>
                        <a:buFont typeface="Calibri"/>
                        <a:buChar char="●"/>
                      </a:pPr>
                      <a:r>
                        <a:rPr b="1" lang="en">
                          <a:solidFill>
                            <a:srgbClr val="333333"/>
                          </a:solidFill>
                          <a:highlight>
                            <a:schemeClr val="lt1"/>
                          </a:highlight>
                          <a:latin typeface="Calibri"/>
                          <a:ea typeface="Calibri"/>
                          <a:cs typeface="Calibri"/>
                          <a:sym typeface="Calibri"/>
                        </a:rPr>
                        <a:t>Continuous</a:t>
                      </a:r>
                      <a:r>
                        <a:rPr lang="en">
                          <a:solidFill>
                            <a:srgbClr val="333333"/>
                          </a:solidFill>
                          <a:highlight>
                            <a:schemeClr val="lt1"/>
                          </a:highlight>
                          <a:latin typeface="Calibri"/>
                          <a:ea typeface="Calibri"/>
                          <a:cs typeface="Calibri"/>
                          <a:sym typeface="Calibri"/>
                        </a:rPr>
                        <a:t> Numeric variable: A numerical variable that can take values on a continuous scale (e.g. age, weight). </a:t>
                      </a:r>
                      <a:endParaRPr>
                        <a:solidFill>
                          <a:srgbClr val="333333"/>
                        </a:solidFill>
                        <a:highlight>
                          <a:schemeClr val="lt1"/>
                        </a:highlight>
                        <a:latin typeface="Calibri"/>
                        <a:ea typeface="Calibri"/>
                        <a:cs typeface="Calibri"/>
                        <a:sym typeface="Calibri"/>
                      </a:endParaRPr>
                    </a:p>
                    <a:p>
                      <a:pPr indent="-317500" lvl="0" marL="457200" rtl="0" algn="l">
                        <a:lnSpc>
                          <a:spcPct val="100000"/>
                        </a:lnSpc>
                        <a:spcBef>
                          <a:spcPts val="0"/>
                        </a:spcBef>
                        <a:spcAft>
                          <a:spcPts val="0"/>
                        </a:spcAft>
                        <a:buClr>
                          <a:srgbClr val="333333"/>
                        </a:buClr>
                        <a:buSzPts val="1400"/>
                        <a:buFont typeface="Calibri"/>
                        <a:buChar char="●"/>
                      </a:pPr>
                      <a:r>
                        <a:rPr b="1" lang="en">
                          <a:solidFill>
                            <a:srgbClr val="333333"/>
                          </a:solidFill>
                          <a:highlight>
                            <a:schemeClr val="lt1"/>
                          </a:highlight>
                          <a:latin typeface="Calibri"/>
                          <a:ea typeface="Calibri"/>
                          <a:cs typeface="Calibri"/>
                          <a:sym typeface="Calibri"/>
                        </a:rPr>
                        <a:t>Discrete</a:t>
                      </a:r>
                      <a:r>
                        <a:rPr lang="en">
                          <a:solidFill>
                            <a:srgbClr val="333333"/>
                          </a:solidFill>
                          <a:highlight>
                            <a:schemeClr val="lt1"/>
                          </a:highlight>
                          <a:latin typeface="Calibri"/>
                          <a:ea typeface="Calibri"/>
                          <a:cs typeface="Calibri"/>
                          <a:sym typeface="Calibri"/>
                        </a:rPr>
                        <a:t> Numeric variable: A numerical variable that only takes on whole numbers (e.g. number of visits)</a:t>
                      </a:r>
                      <a:endParaRPr sz="1600">
                        <a:solidFill>
                          <a:srgbClr val="333333"/>
                        </a:solidFill>
                        <a:highlight>
                          <a:schemeClr val="lt1"/>
                        </a:highlight>
                        <a:latin typeface="Calibri"/>
                        <a:ea typeface="Calibri"/>
                        <a:cs typeface="Calibri"/>
                        <a:sym typeface="Calibri"/>
                      </a:endParaRPr>
                    </a:p>
                  </a:txBody>
                  <a:tcPr marT="91425" marB="91425" marR="91425" marL="91425">
                    <a:lnL cap="flat" cmpd="sng" w="9525">
                      <a:solidFill>
                        <a:srgbClr val="CC0000"/>
                      </a:solidFill>
                      <a:prstDash val="solid"/>
                      <a:round/>
                      <a:headEnd len="sm" w="sm" type="none"/>
                      <a:tailEnd len="sm" w="sm" type="none"/>
                    </a:lnL>
                    <a:lnR cap="flat" cmpd="sng" w="9525">
                      <a:solidFill>
                        <a:srgbClr val="CC0000"/>
                      </a:solidFill>
                      <a:prstDash val="solid"/>
                      <a:round/>
                      <a:headEnd len="sm" w="sm" type="none"/>
                      <a:tailEnd len="sm" w="sm" type="none"/>
                    </a:lnR>
                    <a:lnT cap="flat" cmpd="sng" w="9525">
                      <a:solidFill>
                        <a:srgbClr val="CC0000"/>
                      </a:solidFill>
                      <a:prstDash val="solid"/>
                      <a:round/>
                      <a:headEnd len="sm" w="sm" type="none"/>
                      <a:tailEnd len="sm" w="sm" type="none"/>
                    </a:lnT>
                    <a:lnB cap="flat" cmpd="sng" w="9525">
                      <a:solidFill>
                        <a:srgbClr val="CC0000"/>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rgbClr val="333333"/>
                        </a:buClr>
                        <a:buSzPts val="1400"/>
                        <a:buFont typeface="Calibri"/>
                        <a:buChar char="●"/>
                      </a:pPr>
                      <a:r>
                        <a:rPr b="1" lang="en">
                          <a:solidFill>
                            <a:srgbClr val="333333"/>
                          </a:solidFill>
                          <a:highlight>
                            <a:schemeClr val="lt1"/>
                          </a:highlight>
                          <a:latin typeface="Calibri"/>
                          <a:ea typeface="Calibri"/>
                          <a:cs typeface="Calibri"/>
                          <a:sym typeface="Calibri"/>
                        </a:rPr>
                        <a:t>Nominal</a:t>
                      </a:r>
                      <a:r>
                        <a:rPr lang="en">
                          <a:solidFill>
                            <a:srgbClr val="333333"/>
                          </a:solidFill>
                          <a:highlight>
                            <a:schemeClr val="lt1"/>
                          </a:highlight>
                          <a:latin typeface="Calibri"/>
                          <a:ea typeface="Calibri"/>
                          <a:cs typeface="Calibri"/>
                          <a:sym typeface="Calibri"/>
                        </a:rPr>
                        <a:t> variables have </a:t>
                      </a:r>
                      <a:r>
                        <a:rPr i="1" lang="en">
                          <a:solidFill>
                            <a:srgbClr val="333333"/>
                          </a:solidFill>
                          <a:highlight>
                            <a:schemeClr val="lt1"/>
                          </a:highlight>
                          <a:latin typeface="Calibri"/>
                          <a:ea typeface="Calibri"/>
                          <a:cs typeface="Calibri"/>
                          <a:sym typeface="Calibri"/>
                        </a:rPr>
                        <a:t>two or more categories</a:t>
                      </a:r>
                      <a:r>
                        <a:rPr lang="en">
                          <a:solidFill>
                            <a:srgbClr val="333333"/>
                          </a:solidFill>
                          <a:highlight>
                            <a:schemeClr val="lt1"/>
                          </a:highlight>
                          <a:latin typeface="Calibri"/>
                          <a:ea typeface="Calibri"/>
                          <a:cs typeface="Calibri"/>
                          <a:sym typeface="Calibri"/>
                        </a:rPr>
                        <a:t> and no natural order to these categories. They are </a:t>
                      </a:r>
                      <a:r>
                        <a:rPr b="1" lang="en">
                          <a:solidFill>
                            <a:srgbClr val="333333"/>
                          </a:solidFill>
                          <a:highlight>
                            <a:schemeClr val="lt1"/>
                          </a:highlight>
                          <a:latin typeface="Calibri"/>
                          <a:ea typeface="Calibri"/>
                          <a:cs typeface="Calibri"/>
                          <a:sym typeface="Calibri"/>
                        </a:rPr>
                        <a:t>named </a:t>
                      </a:r>
                      <a:r>
                        <a:rPr lang="en">
                          <a:solidFill>
                            <a:srgbClr val="333333"/>
                          </a:solidFill>
                          <a:highlight>
                            <a:schemeClr val="lt1"/>
                          </a:highlight>
                          <a:latin typeface="Calibri"/>
                          <a:ea typeface="Calibri"/>
                          <a:cs typeface="Calibri"/>
                          <a:sym typeface="Calibri"/>
                        </a:rPr>
                        <a:t>(Nominal comes from Latin meaning pertaining to names)</a:t>
                      </a:r>
                      <a:endParaRPr>
                        <a:solidFill>
                          <a:srgbClr val="333333"/>
                        </a:solidFill>
                        <a:highlight>
                          <a:schemeClr val="lt1"/>
                        </a:highlight>
                        <a:latin typeface="Calibri"/>
                        <a:ea typeface="Calibri"/>
                        <a:cs typeface="Calibri"/>
                        <a:sym typeface="Calibri"/>
                      </a:endParaRPr>
                    </a:p>
                    <a:p>
                      <a:pPr indent="-317500" lvl="0" marL="457200" rtl="0" algn="l">
                        <a:lnSpc>
                          <a:spcPct val="115000"/>
                        </a:lnSpc>
                        <a:spcBef>
                          <a:spcPts val="0"/>
                        </a:spcBef>
                        <a:spcAft>
                          <a:spcPts val="0"/>
                        </a:spcAft>
                        <a:buClr>
                          <a:srgbClr val="333333"/>
                        </a:buClr>
                        <a:buSzPts val="1400"/>
                        <a:buFont typeface="Calibri"/>
                        <a:buChar char="●"/>
                      </a:pPr>
                      <a:r>
                        <a:rPr b="1" lang="en">
                          <a:solidFill>
                            <a:srgbClr val="333333"/>
                          </a:solidFill>
                          <a:highlight>
                            <a:schemeClr val="lt1"/>
                          </a:highlight>
                          <a:latin typeface="Calibri"/>
                          <a:ea typeface="Calibri"/>
                          <a:cs typeface="Calibri"/>
                          <a:sym typeface="Calibri"/>
                        </a:rPr>
                        <a:t>Ordinal</a:t>
                      </a:r>
                      <a:r>
                        <a:rPr lang="en">
                          <a:solidFill>
                            <a:srgbClr val="333333"/>
                          </a:solidFill>
                          <a:highlight>
                            <a:schemeClr val="lt1"/>
                          </a:highlight>
                          <a:latin typeface="Calibri"/>
                          <a:ea typeface="Calibri"/>
                          <a:cs typeface="Calibri"/>
                          <a:sym typeface="Calibri"/>
                        </a:rPr>
                        <a:t> variables have </a:t>
                      </a:r>
                      <a:r>
                        <a:rPr i="1" lang="en">
                          <a:solidFill>
                            <a:srgbClr val="333333"/>
                          </a:solidFill>
                          <a:highlight>
                            <a:schemeClr val="lt1"/>
                          </a:highlight>
                          <a:latin typeface="Calibri"/>
                          <a:ea typeface="Calibri"/>
                          <a:cs typeface="Calibri"/>
                          <a:sym typeface="Calibri"/>
                        </a:rPr>
                        <a:t>at least three categories</a:t>
                      </a:r>
                      <a:r>
                        <a:rPr lang="en">
                          <a:solidFill>
                            <a:srgbClr val="333333"/>
                          </a:solidFill>
                          <a:highlight>
                            <a:schemeClr val="lt1"/>
                          </a:highlight>
                          <a:latin typeface="Calibri"/>
                          <a:ea typeface="Calibri"/>
                          <a:cs typeface="Calibri"/>
                          <a:sym typeface="Calibri"/>
                        </a:rPr>
                        <a:t> and the categories have a natural order. The categories are ranked but the differences between ranks may not be equal.</a:t>
                      </a:r>
                      <a:endParaRPr>
                        <a:solidFill>
                          <a:srgbClr val="333333"/>
                        </a:solidFill>
                        <a:highlight>
                          <a:schemeClr val="lt1"/>
                        </a:highlight>
                        <a:latin typeface="Calibri"/>
                        <a:ea typeface="Calibri"/>
                        <a:cs typeface="Calibri"/>
                        <a:sym typeface="Calibri"/>
                      </a:endParaRPr>
                    </a:p>
                  </a:txBody>
                  <a:tcPr marT="91425" marB="91425" marR="91425" marL="91425">
                    <a:lnL cap="flat" cmpd="sng" w="9525">
                      <a:solidFill>
                        <a:srgbClr val="CC0000"/>
                      </a:solidFill>
                      <a:prstDash val="solid"/>
                      <a:round/>
                      <a:headEnd len="sm" w="sm" type="none"/>
                      <a:tailEnd len="sm" w="sm" type="none"/>
                    </a:lnL>
                    <a:lnR cap="flat" cmpd="sng" w="9525">
                      <a:solidFill>
                        <a:srgbClr val="CC0000"/>
                      </a:solidFill>
                      <a:prstDash val="solid"/>
                      <a:round/>
                      <a:headEnd len="sm" w="sm" type="none"/>
                      <a:tailEnd len="sm" w="sm" type="none"/>
                    </a:lnR>
                    <a:lnT cap="flat" cmpd="sng" w="9525">
                      <a:solidFill>
                        <a:srgbClr val="CC0000"/>
                      </a:solidFill>
                      <a:prstDash val="solid"/>
                      <a:round/>
                      <a:headEnd len="sm" w="sm" type="none"/>
                      <a:tailEnd len="sm" w="sm" type="none"/>
                    </a:lnT>
                    <a:lnB cap="flat" cmpd="sng" w="9525">
                      <a:solidFill>
                        <a:srgbClr val="CC0000"/>
                      </a:solidFill>
                      <a:prstDash val="solid"/>
                      <a:round/>
                      <a:headEnd len="sm" w="sm" type="none"/>
                      <a:tailEnd len="sm" w="sm" type="none"/>
                    </a:lnB>
                  </a:tcPr>
                </a:tc>
              </a:tr>
            </a:tbl>
          </a:graphicData>
        </a:graphic>
      </p:graphicFrame>
      <p:sp>
        <p:nvSpPr>
          <p:cNvPr id="386" name="Google Shape;386;p26"/>
          <p:cNvSpPr/>
          <p:nvPr/>
        </p:nvSpPr>
        <p:spPr>
          <a:xfrm>
            <a:off x="403300" y="1159050"/>
            <a:ext cx="755700" cy="32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7"/>
          <p:cNvSpPr txBox="1"/>
          <p:nvPr>
            <p:ph type="title"/>
          </p:nvPr>
        </p:nvSpPr>
        <p:spPr>
          <a:xfrm>
            <a:off x="83100" y="-8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Scales of Measurement</a:t>
            </a:r>
            <a:endParaRPr>
              <a:latin typeface="Calibri"/>
              <a:ea typeface="Calibri"/>
              <a:cs typeface="Calibri"/>
              <a:sym typeface="Calibri"/>
            </a:endParaRPr>
          </a:p>
        </p:txBody>
      </p:sp>
      <p:sp>
        <p:nvSpPr>
          <p:cNvPr id="392" name="Google Shape;392;p27"/>
          <p:cNvSpPr/>
          <p:nvPr/>
        </p:nvSpPr>
        <p:spPr>
          <a:xfrm>
            <a:off x="370450" y="3214050"/>
            <a:ext cx="4570500" cy="595200"/>
          </a:xfrm>
          <a:prstGeom prst="rect">
            <a:avLst/>
          </a:prstGeom>
          <a:solidFill>
            <a:srgbClr val="FCE5C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0000FF"/>
                </a:solidFill>
                <a:latin typeface="Roboto"/>
                <a:ea typeface="Roboto"/>
                <a:cs typeface="Roboto"/>
                <a:sym typeface="Roboto"/>
              </a:rPr>
              <a:t>Ordinal</a:t>
            </a:r>
            <a:endParaRPr b="1" sz="1700">
              <a:solidFill>
                <a:srgbClr val="0000FF"/>
              </a:solidFill>
              <a:latin typeface="Roboto"/>
              <a:ea typeface="Roboto"/>
              <a:cs typeface="Roboto"/>
              <a:sym typeface="Roboto"/>
            </a:endParaRPr>
          </a:p>
        </p:txBody>
      </p:sp>
      <p:sp>
        <p:nvSpPr>
          <p:cNvPr id="393" name="Google Shape;393;p27"/>
          <p:cNvSpPr/>
          <p:nvPr/>
        </p:nvSpPr>
        <p:spPr>
          <a:xfrm>
            <a:off x="370450" y="2223450"/>
            <a:ext cx="4570500" cy="595200"/>
          </a:xfrm>
          <a:prstGeom prst="rect">
            <a:avLst/>
          </a:prstGeom>
          <a:solidFill>
            <a:srgbClr val="FCE5C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Roboto"/>
                <a:ea typeface="Roboto"/>
                <a:cs typeface="Roboto"/>
                <a:sym typeface="Roboto"/>
              </a:rPr>
              <a:t>Interval</a:t>
            </a:r>
            <a:endParaRPr b="1" sz="1700">
              <a:latin typeface="Roboto"/>
              <a:ea typeface="Roboto"/>
              <a:cs typeface="Roboto"/>
              <a:sym typeface="Roboto"/>
            </a:endParaRPr>
          </a:p>
        </p:txBody>
      </p:sp>
      <p:sp>
        <p:nvSpPr>
          <p:cNvPr id="394" name="Google Shape;394;p27"/>
          <p:cNvSpPr/>
          <p:nvPr/>
        </p:nvSpPr>
        <p:spPr>
          <a:xfrm>
            <a:off x="370450" y="1232850"/>
            <a:ext cx="4570500" cy="595200"/>
          </a:xfrm>
          <a:prstGeom prst="rect">
            <a:avLst/>
          </a:prstGeom>
          <a:solidFill>
            <a:srgbClr val="FCE5C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Roboto"/>
                <a:ea typeface="Roboto"/>
                <a:cs typeface="Roboto"/>
                <a:sym typeface="Roboto"/>
              </a:rPr>
              <a:t>Ratio</a:t>
            </a:r>
            <a:endParaRPr b="1" sz="1700">
              <a:latin typeface="Roboto"/>
              <a:ea typeface="Roboto"/>
              <a:cs typeface="Roboto"/>
              <a:sym typeface="Roboto"/>
            </a:endParaRPr>
          </a:p>
        </p:txBody>
      </p:sp>
      <p:sp>
        <p:nvSpPr>
          <p:cNvPr id="395" name="Google Shape;395;p27"/>
          <p:cNvSpPr/>
          <p:nvPr/>
        </p:nvSpPr>
        <p:spPr>
          <a:xfrm>
            <a:off x="370450" y="4204650"/>
            <a:ext cx="4570500" cy="595200"/>
          </a:xfrm>
          <a:prstGeom prst="rect">
            <a:avLst/>
          </a:prstGeom>
          <a:solidFill>
            <a:srgbClr val="FCE5C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CC0000"/>
                </a:solidFill>
                <a:latin typeface="Roboto"/>
                <a:ea typeface="Roboto"/>
                <a:cs typeface="Roboto"/>
                <a:sym typeface="Roboto"/>
              </a:rPr>
              <a:t>Nominal</a:t>
            </a:r>
            <a:endParaRPr b="1" sz="1700">
              <a:solidFill>
                <a:srgbClr val="CC0000"/>
              </a:solidFill>
              <a:latin typeface="Roboto"/>
              <a:ea typeface="Roboto"/>
              <a:cs typeface="Roboto"/>
              <a:sym typeface="Roboto"/>
            </a:endParaRPr>
          </a:p>
        </p:txBody>
      </p:sp>
      <p:sp>
        <p:nvSpPr>
          <p:cNvPr id="396" name="Google Shape;396;p27"/>
          <p:cNvSpPr txBox="1"/>
          <p:nvPr>
            <p:ph idx="1" type="body"/>
          </p:nvPr>
        </p:nvSpPr>
        <p:spPr>
          <a:xfrm>
            <a:off x="5243450" y="1156650"/>
            <a:ext cx="3760500" cy="5952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Difference between measurements and True zero exist.</a:t>
            </a:r>
            <a:endParaRPr sz="1600">
              <a:latin typeface="Roboto"/>
              <a:ea typeface="Roboto"/>
              <a:cs typeface="Roboto"/>
              <a:sym typeface="Roboto"/>
            </a:endParaRPr>
          </a:p>
        </p:txBody>
      </p:sp>
      <p:sp>
        <p:nvSpPr>
          <p:cNvPr id="397" name="Google Shape;397;p27"/>
          <p:cNvSpPr txBox="1"/>
          <p:nvPr>
            <p:ph idx="1" type="body"/>
          </p:nvPr>
        </p:nvSpPr>
        <p:spPr>
          <a:xfrm>
            <a:off x="5319650" y="3137850"/>
            <a:ext cx="3540300" cy="5952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0000FF"/>
                </a:solidFill>
                <a:latin typeface="Roboto"/>
                <a:ea typeface="Roboto"/>
                <a:cs typeface="Roboto"/>
                <a:sym typeface="Roboto"/>
              </a:rPr>
              <a:t>Ordered</a:t>
            </a:r>
            <a:r>
              <a:rPr lang="en" sz="1600">
                <a:latin typeface="Roboto"/>
                <a:ea typeface="Roboto"/>
                <a:cs typeface="Roboto"/>
                <a:sym typeface="Roboto"/>
              </a:rPr>
              <a:t> </a:t>
            </a:r>
            <a:r>
              <a:rPr lang="en" sz="1600">
                <a:solidFill>
                  <a:srgbClr val="CC0000"/>
                </a:solidFill>
                <a:latin typeface="Roboto"/>
                <a:ea typeface="Roboto"/>
                <a:cs typeface="Roboto"/>
                <a:sym typeface="Roboto"/>
              </a:rPr>
              <a:t>Categorical</a:t>
            </a:r>
            <a:r>
              <a:rPr lang="en" sz="1600">
                <a:latin typeface="Roboto"/>
                <a:ea typeface="Roboto"/>
                <a:cs typeface="Roboto"/>
                <a:sym typeface="Roboto"/>
              </a:rPr>
              <a:t> </a:t>
            </a:r>
            <a:r>
              <a:rPr i="1" lang="en" sz="1600">
                <a:latin typeface="Roboto"/>
                <a:ea typeface="Roboto"/>
                <a:cs typeface="Roboto"/>
                <a:sym typeface="Roboto"/>
              </a:rPr>
              <a:t>(ranks, order or scaling)</a:t>
            </a:r>
            <a:endParaRPr i="1" sz="1600">
              <a:latin typeface="Roboto"/>
              <a:ea typeface="Roboto"/>
              <a:cs typeface="Roboto"/>
              <a:sym typeface="Roboto"/>
            </a:endParaRPr>
          </a:p>
        </p:txBody>
      </p:sp>
      <p:sp>
        <p:nvSpPr>
          <p:cNvPr id="398" name="Google Shape;398;p27"/>
          <p:cNvSpPr txBox="1"/>
          <p:nvPr>
            <p:ph idx="1" type="body"/>
          </p:nvPr>
        </p:nvSpPr>
        <p:spPr>
          <a:xfrm>
            <a:off x="5243450" y="2147250"/>
            <a:ext cx="3540300" cy="5952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Difference between measurements but no True zero</a:t>
            </a:r>
            <a:endParaRPr sz="1600">
              <a:latin typeface="Roboto"/>
              <a:ea typeface="Roboto"/>
              <a:cs typeface="Roboto"/>
              <a:sym typeface="Roboto"/>
            </a:endParaRPr>
          </a:p>
        </p:txBody>
      </p:sp>
      <p:sp>
        <p:nvSpPr>
          <p:cNvPr id="399" name="Google Shape;399;p27"/>
          <p:cNvSpPr txBox="1"/>
          <p:nvPr>
            <p:ph idx="1" type="body"/>
          </p:nvPr>
        </p:nvSpPr>
        <p:spPr>
          <a:xfrm>
            <a:off x="5319650" y="4128450"/>
            <a:ext cx="3540300" cy="5952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CC0000"/>
                </a:solidFill>
                <a:latin typeface="Roboto"/>
                <a:ea typeface="Roboto"/>
                <a:cs typeface="Roboto"/>
                <a:sym typeface="Roboto"/>
              </a:rPr>
              <a:t>Categorical</a:t>
            </a:r>
            <a:r>
              <a:rPr lang="en" sz="1600">
                <a:latin typeface="Roboto"/>
                <a:ea typeface="Roboto"/>
                <a:cs typeface="Roboto"/>
                <a:sym typeface="Roboto"/>
              </a:rPr>
              <a:t> (No Ordering or direction</a:t>
            </a:r>
            <a:endParaRPr sz="1600">
              <a:latin typeface="Roboto"/>
              <a:ea typeface="Roboto"/>
              <a:cs typeface="Roboto"/>
              <a:sym typeface="Roboto"/>
            </a:endParaRPr>
          </a:p>
        </p:txBody>
      </p:sp>
      <p:sp>
        <p:nvSpPr>
          <p:cNvPr id="400" name="Google Shape;400;p27"/>
          <p:cNvSpPr/>
          <p:nvPr/>
        </p:nvSpPr>
        <p:spPr>
          <a:xfrm rot="-5400000">
            <a:off x="2430675" y="3701250"/>
            <a:ext cx="432300" cy="648300"/>
          </a:xfrm>
          <a:prstGeom prst="rightArrow">
            <a:avLst>
              <a:gd fmla="val 50000" name="adj1"/>
              <a:gd fmla="val 50000" name="adj2"/>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01" name="Google Shape;401;p27"/>
          <p:cNvSpPr/>
          <p:nvPr/>
        </p:nvSpPr>
        <p:spPr>
          <a:xfrm rot="-5400000">
            <a:off x="2430675" y="2710650"/>
            <a:ext cx="432300" cy="648300"/>
          </a:xfrm>
          <a:prstGeom prst="rightArrow">
            <a:avLst>
              <a:gd fmla="val 50000" name="adj1"/>
              <a:gd fmla="val 50000" name="adj2"/>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02" name="Google Shape;402;p27"/>
          <p:cNvSpPr/>
          <p:nvPr/>
        </p:nvSpPr>
        <p:spPr>
          <a:xfrm rot="-5400000">
            <a:off x="2430675" y="1643850"/>
            <a:ext cx="432300" cy="648300"/>
          </a:xfrm>
          <a:prstGeom prst="rightArrow">
            <a:avLst>
              <a:gd fmla="val 50000" name="adj1"/>
              <a:gd fmla="val 50000" name="adj2"/>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8"/>
          <p:cNvSpPr txBox="1"/>
          <p:nvPr>
            <p:ph type="title"/>
          </p:nvPr>
        </p:nvSpPr>
        <p:spPr>
          <a:xfrm>
            <a:off x="83100" y="-8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Scales of Measurement</a:t>
            </a:r>
            <a:endParaRPr>
              <a:latin typeface="Calibri"/>
              <a:ea typeface="Calibri"/>
              <a:cs typeface="Calibri"/>
              <a:sym typeface="Calibri"/>
            </a:endParaRPr>
          </a:p>
        </p:txBody>
      </p:sp>
      <p:sp>
        <p:nvSpPr>
          <p:cNvPr id="408" name="Google Shape;408;p28"/>
          <p:cNvSpPr txBox="1"/>
          <p:nvPr>
            <p:ph idx="1" type="body"/>
          </p:nvPr>
        </p:nvSpPr>
        <p:spPr>
          <a:xfrm>
            <a:off x="387900" y="783025"/>
            <a:ext cx="8520600" cy="5952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1600"/>
              </a:spcAft>
              <a:buNone/>
            </a:pPr>
            <a:r>
              <a:rPr b="1" lang="en">
                <a:latin typeface="Calibri"/>
                <a:ea typeface="Calibri"/>
                <a:cs typeface="Calibri"/>
                <a:sym typeface="Calibri"/>
              </a:rPr>
              <a:t>Four </a:t>
            </a:r>
            <a:r>
              <a:rPr lang="en">
                <a:latin typeface="Calibri"/>
                <a:ea typeface="Calibri"/>
                <a:cs typeface="Calibri"/>
                <a:sym typeface="Calibri"/>
              </a:rPr>
              <a:t>levels of measurement in research and statistics:</a:t>
            </a:r>
            <a:endParaRPr>
              <a:latin typeface="Calibri"/>
              <a:ea typeface="Calibri"/>
              <a:cs typeface="Calibri"/>
              <a:sym typeface="Calibri"/>
            </a:endParaRPr>
          </a:p>
        </p:txBody>
      </p:sp>
      <p:sp>
        <p:nvSpPr>
          <p:cNvPr id="409" name="Google Shape;409;p28"/>
          <p:cNvSpPr/>
          <p:nvPr/>
        </p:nvSpPr>
        <p:spPr>
          <a:xfrm>
            <a:off x="446650" y="1360050"/>
            <a:ext cx="7718400" cy="1571700"/>
          </a:xfrm>
          <a:prstGeom prst="rect">
            <a:avLst/>
          </a:prstGeom>
          <a:solidFill>
            <a:srgbClr val="FCE5C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10" name="Google Shape;410;p28"/>
          <p:cNvSpPr txBox="1"/>
          <p:nvPr>
            <p:ph idx="1" type="body"/>
          </p:nvPr>
        </p:nvSpPr>
        <p:spPr>
          <a:xfrm>
            <a:off x="464100" y="1392625"/>
            <a:ext cx="2132100" cy="434400"/>
          </a:xfrm>
          <a:prstGeom prst="rect">
            <a:avLst/>
          </a:prstGeom>
          <a:noFill/>
        </p:spPr>
        <p:txBody>
          <a:bodyPr anchorCtr="0" anchor="t" bIns="91425" lIns="91425" spcFirstLastPara="1" rIns="91425" wrap="square" tIns="91425">
            <a:noAutofit/>
          </a:bodyPr>
          <a:lstStyle/>
          <a:p>
            <a:pPr indent="0" lvl="0" marL="0" rtl="0" algn="l">
              <a:lnSpc>
                <a:spcPct val="95000"/>
              </a:lnSpc>
              <a:spcBef>
                <a:spcPts val="0"/>
              </a:spcBef>
              <a:spcAft>
                <a:spcPts val="1600"/>
              </a:spcAft>
              <a:buSzPts val="1018"/>
              <a:buNone/>
            </a:pPr>
            <a:r>
              <a:rPr b="1" lang="en" sz="1700">
                <a:latin typeface="Calibri"/>
                <a:ea typeface="Calibri"/>
                <a:cs typeface="Calibri"/>
                <a:sym typeface="Calibri"/>
              </a:rPr>
              <a:t>Nominal Scale:</a:t>
            </a:r>
            <a:endParaRPr sz="1700">
              <a:latin typeface="Calibri"/>
              <a:ea typeface="Calibri"/>
              <a:cs typeface="Calibri"/>
              <a:sym typeface="Calibri"/>
            </a:endParaRPr>
          </a:p>
        </p:txBody>
      </p:sp>
      <p:sp>
        <p:nvSpPr>
          <p:cNvPr id="411" name="Google Shape;411;p28"/>
          <p:cNvSpPr txBox="1"/>
          <p:nvPr>
            <p:ph idx="1" type="body"/>
          </p:nvPr>
        </p:nvSpPr>
        <p:spPr>
          <a:xfrm>
            <a:off x="464100" y="1697425"/>
            <a:ext cx="7825800" cy="7335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SzPts val="1018"/>
              <a:buNone/>
            </a:pPr>
            <a:r>
              <a:rPr lang="en" sz="1700">
                <a:latin typeface="Calibri"/>
                <a:ea typeface="Calibri"/>
                <a:cs typeface="Calibri"/>
                <a:sym typeface="Calibri"/>
              </a:rPr>
              <a:t>Naming scale, where variables are simply named/ labeled, with no specific order. Categorical. Used to classify. Countable.</a:t>
            </a:r>
            <a:endParaRPr sz="1700">
              <a:latin typeface="Calibri"/>
              <a:ea typeface="Calibri"/>
              <a:cs typeface="Calibri"/>
              <a:sym typeface="Calibri"/>
            </a:endParaRPr>
          </a:p>
        </p:txBody>
      </p:sp>
      <p:sp>
        <p:nvSpPr>
          <p:cNvPr id="412" name="Google Shape;412;p28"/>
          <p:cNvSpPr txBox="1"/>
          <p:nvPr>
            <p:ph idx="1" type="body"/>
          </p:nvPr>
        </p:nvSpPr>
        <p:spPr>
          <a:xfrm>
            <a:off x="464100" y="2383225"/>
            <a:ext cx="7562100" cy="5091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rPr lang="en" sz="1600">
                <a:latin typeface="Calibri"/>
                <a:ea typeface="Calibri"/>
                <a:cs typeface="Calibri"/>
                <a:sym typeface="Calibri"/>
              </a:rPr>
              <a:t>Eg - Gender, House Numbers, Names of the Cities, Telephone numbers, Names etc.</a:t>
            </a:r>
            <a:endParaRPr sz="1600">
              <a:latin typeface="Calibri"/>
              <a:ea typeface="Calibri"/>
              <a:cs typeface="Calibri"/>
              <a:sym typeface="Calibri"/>
            </a:endParaRPr>
          </a:p>
        </p:txBody>
      </p:sp>
      <p:sp>
        <p:nvSpPr>
          <p:cNvPr id="413" name="Google Shape;413;p28"/>
          <p:cNvSpPr/>
          <p:nvPr/>
        </p:nvSpPr>
        <p:spPr>
          <a:xfrm>
            <a:off x="446650" y="3112650"/>
            <a:ext cx="7718400" cy="1571700"/>
          </a:xfrm>
          <a:prstGeom prst="rect">
            <a:avLst/>
          </a:prstGeom>
          <a:solidFill>
            <a:srgbClr val="FCE5C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14" name="Google Shape;414;p28"/>
          <p:cNvSpPr txBox="1"/>
          <p:nvPr>
            <p:ph idx="1" type="body"/>
          </p:nvPr>
        </p:nvSpPr>
        <p:spPr>
          <a:xfrm>
            <a:off x="464100" y="3145225"/>
            <a:ext cx="2132100" cy="4344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rPr b="1" lang="en" sz="1700">
                <a:latin typeface="Calibri"/>
                <a:ea typeface="Calibri"/>
                <a:cs typeface="Calibri"/>
                <a:sym typeface="Calibri"/>
              </a:rPr>
              <a:t>Ordinal Scale :</a:t>
            </a:r>
            <a:endParaRPr sz="1700">
              <a:latin typeface="Calibri"/>
              <a:ea typeface="Calibri"/>
              <a:cs typeface="Calibri"/>
              <a:sym typeface="Calibri"/>
            </a:endParaRPr>
          </a:p>
        </p:txBody>
      </p:sp>
      <p:sp>
        <p:nvSpPr>
          <p:cNvPr id="415" name="Google Shape;415;p28"/>
          <p:cNvSpPr txBox="1"/>
          <p:nvPr>
            <p:ph idx="1" type="body"/>
          </p:nvPr>
        </p:nvSpPr>
        <p:spPr>
          <a:xfrm>
            <a:off x="464100" y="3526225"/>
            <a:ext cx="7825800" cy="7335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SzPts val="1018"/>
              <a:buNone/>
            </a:pPr>
            <a:r>
              <a:rPr lang="en" sz="1700">
                <a:latin typeface="Calibri"/>
                <a:ea typeface="Calibri"/>
                <a:cs typeface="Calibri"/>
                <a:sym typeface="Calibri"/>
              </a:rPr>
              <a:t>Has all its variables in a specific order, beyond just naming them. In addition to </a:t>
            </a:r>
            <a:r>
              <a:rPr lang="en" sz="1700">
                <a:latin typeface="Calibri"/>
                <a:ea typeface="Calibri"/>
                <a:cs typeface="Calibri"/>
                <a:sym typeface="Calibri"/>
              </a:rPr>
              <a:t>N</a:t>
            </a:r>
            <a:r>
              <a:rPr lang="en" sz="1700">
                <a:latin typeface="Calibri"/>
                <a:ea typeface="Calibri"/>
                <a:cs typeface="Calibri"/>
                <a:sym typeface="Calibri"/>
              </a:rPr>
              <a:t>ominal capabilities it can be </a:t>
            </a:r>
            <a:r>
              <a:rPr lang="en" sz="1700">
                <a:latin typeface="Calibri"/>
                <a:ea typeface="Calibri"/>
                <a:cs typeface="Calibri"/>
                <a:sym typeface="Calibri"/>
              </a:rPr>
              <a:t>R</a:t>
            </a:r>
            <a:r>
              <a:rPr lang="en" sz="1700">
                <a:latin typeface="Calibri"/>
                <a:ea typeface="Calibri"/>
                <a:cs typeface="Calibri"/>
                <a:sym typeface="Calibri"/>
              </a:rPr>
              <a:t>anked</a:t>
            </a:r>
            <a:r>
              <a:rPr lang="en" sz="1700">
                <a:latin typeface="Calibri"/>
                <a:ea typeface="Calibri"/>
                <a:cs typeface="Calibri"/>
                <a:sym typeface="Calibri"/>
              </a:rPr>
              <a:t>, Ordered or Scaled.</a:t>
            </a:r>
            <a:endParaRPr sz="1700">
              <a:latin typeface="Calibri"/>
              <a:ea typeface="Calibri"/>
              <a:cs typeface="Calibri"/>
              <a:sym typeface="Calibri"/>
            </a:endParaRPr>
          </a:p>
        </p:txBody>
      </p:sp>
      <p:sp>
        <p:nvSpPr>
          <p:cNvPr id="416" name="Google Shape;416;p28"/>
          <p:cNvSpPr txBox="1"/>
          <p:nvPr>
            <p:ph idx="1" type="body"/>
          </p:nvPr>
        </p:nvSpPr>
        <p:spPr>
          <a:xfrm>
            <a:off x="464100" y="4212025"/>
            <a:ext cx="7562100" cy="5091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rPr lang="en" sz="1600">
                <a:latin typeface="Calibri"/>
                <a:ea typeface="Calibri"/>
                <a:cs typeface="Calibri"/>
                <a:sym typeface="Calibri"/>
              </a:rPr>
              <a:t>Eg - Heights of people, Floor Numbers,</a:t>
            </a:r>
            <a:endParaRPr sz="16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9"/>
          <p:cNvSpPr txBox="1"/>
          <p:nvPr>
            <p:ph type="title"/>
          </p:nvPr>
        </p:nvSpPr>
        <p:spPr>
          <a:xfrm>
            <a:off x="83100" y="-8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Scales of Measurement</a:t>
            </a:r>
            <a:endParaRPr>
              <a:latin typeface="Calibri"/>
              <a:ea typeface="Calibri"/>
              <a:cs typeface="Calibri"/>
              <a:sym typeface="Calibri"/>
            </a:endParaRPr>
          </a:p>
        </p:txBody>
      </p:sp>
      <p:sp>
        <p:nvSpPr>
          <p:cNvPr id="422" name="Google Shape;422;p29"/>
          <p:cNvSpPr txBox="1"/>
          <p:nvPr>
            <p:ph idx="1" type="body"/>
          </p:nvPr>
        </p:nvSpPr>
        <p:spPr>
          <a:xfrm>
            <a:off x="387900" y="783025"/>
            <a:ext cx="8520600" cy="5952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1600"/>
              </a:spcAft>
              <a:buNone/>
            </a:pPr>
            <a:r>
              <a:rPr b="1" lang="en">
                <a:latin typeface="Calibri"/>
                <a:ea typeface="Calibri"/>
                <a:cs typeface="Calibri"/>
                <a:sym typeface="Calibri"/>
              </a:rPr>
              <a:t>Four </a:t>
            </a:r>
            <a:r>
              <a:rPr lang="en">
                <a:latin typeface="Calibri"/>
                <a:ea typeface="Calibri"/>
                <a:cs typeface="Calibri"/>
                <a:sym typeface="Calibri"/>
              </a:rPr>
              <a:t>levels of measurement in research and statistics:</a:t>
            </a:r>
            <a:endParaRPr>
              <a:latin typeface="Calibri"/>
              <a:ea typeface="Calibri"/>
              <a:cs typeface="Calibri"/>
              <a:sym typeface="Calibri"/>
            </a:endParaRPr>
          </a:p>
        </p:txBody>
      </p:sp>
      <p:sp>
        <p:nvSpPr>
          <p:cNvPr id="423" name="Google Shape;423;p29"/>
          <p:cNvSpPr/>
          <p:nvPr/>
        </p:nvSpPr>
        <p:spPr>
          <a:xfrm>
            <a:off x="446650" y="1360050"/>
            <a:ext cx="7825800" cy="3513600"/>
          </a:xfrm>
          <a:prstGeom prst="rect">
            <a:avLst/>
          </a:prstGeom>
          <a:solidFill>
            <a:srgbClr val="FCE5C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Calibri"/>
              <a:ea typeface="Calibri"/>
              <a:cs typeface="Calibri"/>
              <a:sym typeface="Calibri"/>
            </a:endParaRPr>
          </a:p>
        </p:txBody>
      </p:sp>
      <p:sp>
        <p:nvSpPr>
          <p:cNvPr id="424" name="Google Shape;424;p29"/>
          <p:cNvSpPr txBox="1"/>
          <p:nvPr>
            <p:ph idx="1" type="body"/>
          </p:nvPr>
        </p:nvSpPr>
        <p:spPr>
          <a:xfrm>
            <a:off x="464100" y="1316425"/>
            <a:ext cx="2262000" cy="4344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rPr b="1" lang="en">
                <a:latin typeface="Calibri"/>
                <a:ea typeface="Calibri"/>
                <a:cs typeface="Calibri"/>
                <a:sym typeface="Calibri"/>
              </a:rPr>
              <a:t>Interval Scale :</a:t>
            </a:r>
            <a:endParaRPr>
              <a:latin typeface="Calibri"/>
              <a:ea typeface="Calibri"/>
              <a:cs typeface="Calibri"/>
              <a:sym typeface="Calibri"/>
            </a:endParaRPr>
          </a:p>
        </p:txBody>
      </p:sp>
      <p:sp>
        <p:nvSpPr>
          <p:cNvPr id="425" name="Google Shape;425;p29"/>
          <p:cNvSpPr txBox="1"/>
          <p:nvPr>
            <p:ph idx="1" type="body"/>
          </p:nvPr>
        </p:nvSpPr>
        <p:spPr>
          <a:xfrm>
            <a:off x="464100" y="1697425"/>
            <a:ext cx="7714500" cy="2936100"/>
          </a:xfrm>
          <a:prstGeom prst="rect">
            <a:avLst/>
          </a:prstGeom>
          <a:noFill/>
        </p:spPr>
        <p:txBody>
          <a:bodyPr anchorCtr="0" anchor="t" bIns="91425" lIns="91425" spcFirstLastPara="1" rIns="91425" wrap="square" tIns="91425">
            <a:noAutofit/>
          </a:bodyPr>
          <a:lstStyle/>
          <a:p>
            <a:pPr indent="-336550" lvl="0" marL="457200" rtl="0" algn="l">
              <a:spcBef>
                <a:spcPts val="0"/>
              </a:spcBef>
              <a:spcAft>
                <a:spcPts val="0"/>
              </a:spcAft>
              <a:buSzPts val="1700"/>
              <a:buFont typeface="Calibri"/>
              <a:buChar char="●"/>
            </a:pPr>
            <a:r>
              <a:rPr lang="en" sz="1700">
                <a:latin typeface="Calibri"/>
                <a:ea typeface="Calibri"/>
                <a:cs typeface="Calibri"/>
                <a:sym typeface="Calibri"/>
              </a:rPr>
              <a:t>Scale in which </a:t>
            </a:r>
            <a:r>
              <a:rPr lang="en" sz="1700">
                <a:solidFill>
                  <a:srgbClr val="CC0000"/>
                </a:solidFill>
                <a:latin typeface="Calibri"/>
                <a:ea typeface="Calibri"/>
                <a:cs typeface="Calibri"/>
                <a:sym typeface="Calibri"/>
              </a:rPr>
              <a:t>distances</a:t>
            </a:r>
            <a:r>
              <a:rPr lang="en" sz="1700">
                <a:latin typeface="Calibri"/>
                <a:ea typeface="Calibri"/>
                <a:cs typeface="Calibri"/>
                <a:sym typeface="Calibri"/>
              </a:rPr>
              <a:t> between the consecutive numbers </a:t>
            </a:r>
            <a:r>
              <a:rPr lang="en" sz="1700">
                <a:solidFill>
                  <a:srgbClr val="CC0000"/>
                </a:solidFill>
                <a:latin typeface="Calibri"/>
                <a:ea typeface="Calibri"/>
                <a:cs typeface="Calibri"/>
                <a:sym typeface="Calibri"/>
              </a:rPr>
              <a:t>have meaning and data are always numerical.</a:t>
            </a:r>
            <a:r>
              <a:rPr lang="en" sz="1700">
                <a:latin typeface="Calibri"/>
                <a:ea typeface="Calibri"/>
                <a:cs typeface="Calibri"/>
                <a:sym typeface="Calibri"/>
              </a:rPr>
              <a:t> </a:t>
            </a:r>
            <a:endParaRPr sz="1700">
              <a:latin typeface="Calibri"/>
              <a:ea typeface="Calibri"/>
              <a:cs typeface="Calibri"/>
              <a:sym typeface="Calibri"/>
            </a:endParaRPr>
          </a:p>
          <a:p>
            <a:pPr indent="-336550" lvl="0" marL="457200" rtl="0" algn="l">
              <a:spcBef>
                <a:spcPts val="1600"/>
              </a:spcBef>
              <a:spcAft>
                <a:spcPts val="0"/>
              </a:spcAft>
              <a:buSzPts val="1700"/>
              <a:buFont typeface="Calibri"/>
              <a:buChar char="●"/>
            </a:pPr>
            <a:r>
              <a:rPr lang="en" sz="1700">
                <a:latin typeface="Calibri"/>
                <a:ea typeface="Calibri"/>
                <a:cs typeface="Calibri"/>
                <a:sym typeface="Calibri"/>
              </a:rPr>
              <a:t>‘Interval’ indicates ‘distance between two entities’ which is what Interval scale helps in achieving. Between two points the Interval remains same always</a:t>
            </a:r>
            <a:endParaRPr sz="1700">
              <a:latin typeface="Calibri"/>
              <a:ea typeface="Calibri"/>
              <a:cs typeface="Calibri"/>
              <a:sym typeface="Calibri"/>
            </a:endParaRPr>
          </a:p>
          <a:p>
            <a:pPr indent="-336550" lvl="0" marL="457200" rtl="0" algn="l">
              <a:spcBef>
                <a:spcPts val="1600"/>
              </a:spcBef>
              <a:spcAft>
                <a:spcPts val="0"/>
              </a:spcAft>
              <a:buSzPts val="1700"/>
              <a:buFont typeface="Calibri"/>
              <a:buChar char="●"/>
            </a:pPr>
            <a:r>
              <a:rPr lang="en" sz="1700">
                <a:latin typeface="Calibri"/>
                <a:ea typeface="Calibri"/>
                <a:cs typeface="Calibri"/>
                <a:sym typeface="Calibri"/>
              </a:rPr>
              <a:t>Central tendency in this scale are Mean, Median, or Mode</a:t>
            </a:r>
            <a:endParaRPr sz="1700">
              <a:latin typeface="Calibri"/>
              <a:ea typeface="Calibri"/>
              <a:cs typeface="Calibri"/>
              <a:sym typeface="Calibri"/>
            </a:endParaRPr>
          </a:p>
          <a:p>
            <a:pPr indent="-336550" lvl="0" marL="457200" rtl="0" algn="l">
              <a:spcBef>
                <a:spcPts val="1600"/>
              </a:spcBef>
              <a:spcAft>
                <a:spcPts val="1600"/>
              </a:spcAft>
              <a:buSzPts val="1700"/>
              <a:buFont typeface="Calibri"/>
              <a:buChar char="●"/>
            </a:pPr>
            <a:r>
              <a:rPr lang="en" sz="1700">
                <a:latin typeface="Calibri"/>
                <a:ea typeface="Calibri"/>
                <a:cs typeface="Calibri"/>
                <a:sym typeface="Calibri"/>
              </a:rPr>
              <a:t>The only drawback of this scale is that there </a:t>
            </a:r>
            <a:r>
              <a:rPr lang="en" sz="1700">
                <a:solidFill>
                  <a:srgbClr val="CC0000"/>
                </a:solidFill>
                <a:latin typeface="Calibri"/>
                <a:ea typeface="Calibri"/>
                <a:cs typeface="Calibri"/>
                <a:sym typeface="Calibri"/>
              </a:rPr>
              <a:t>NO</a:t>
            </a:r>
            <a:r>
              <a:rPr lang="en" sz="1700">
                <a:solidFill>
                  <a:srgbClr val="CC0000"/>
                </a:solidFill>
                <a:latin typeface="Calibri"/>
                <a:ea typeface="Calibri"/>
                <a:cs typeface="Calibri"/>
                <a:sym typeface="Calibri"/>
              </a:rPr>
              <a:t> pre-decided starting point </a:t>
            </a:r>
            <a:r>
              <a:rPr lang="en" sz="1700">
                <a:solidFill>
                  <a:srgbClr val="000000"/>
                </a:solidFill>
                <a:latin typeface="Calibri"/>
                <a:ea typeface="Calibri"/>
                <a:cs typeface="Calibri"/>
                <a:sym typeface="Calibri"/>
              </a:rPr>
              <a:t>or</a:t>
            </a:r>
            <a:r>
              <a:rPr lang="en" sz="1700">
                <a:solidFill>
                  <a:srgbClr val="CC0000"/>
                </a:solidFill>
                <a:latin typeface="Calibri"/>
                <a:ea typeface="Calibri"/>
                <a:cs typeface="Calibri"/>
                <a:sym typeface="Calibri"/>
              </a:rPr>
              <a:t> a true Zero value.</a:t>
            </a:r>
            <a:endParaRPr sz="1700">
              <a:solidFill>
                <a:srgbClr val="CC0000"/>
              </a:solidFill>
              <a:latin typeface="Calibri"/>
              <a:ea typeface="Calibri"/>
              <a:cs typeface="Calibri"/>
              <a:sym typeface="Calibri"/>
            </a:endParaRPr>
          </a:p>
        </p:txBody>
      </p:sp>
      <p:sp>
        <p:nvSpPr>
          <p:cNvPr id="426" name="Google Shape;426;p29"/>
          <p:cNvSpPr txBox="1"/>
          <p:nvPr>
            <p:ph idx="1" type="body"/>
          </p:nvPr>
        </p:nvSpPr>
        <p:spPr>
          <a:xfrm>
            <a:off x="845100" y="4440625"/>
            <a:ext cx="7351200" cy="5091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rPr i="1" lang="en" sz="1500">
                <a:latin typeface="Calibri"/>
                <a:ea typeface="Calibri"/>
                <a:cs typeface="Calibri"/>
                <a:sym typeface="Calibri"/>
              </a:rPr>
              <a:t>Eg : temperature, IQ Scale, Credit Score, Time on a clock with hands </a:t>
            </a:r>
            <a:endParaRPr i="1" sz="15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0"/>
          <p:cNvSpPr txBox="1"/>
          <p:nvPr>
            <p:ph type="title"/>
          </p:nvPr>
        </p:nvSpPr>
        <p:spPr>
          <a:xfrm>
            <a:off x="83100" y="-8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Scales of Measurement</a:t>
            </a:r>
            <a:endParaRPr>
              <a:latin typeface="Calibri"/>
              <a:ea typeface="Calibri"/>
              <a:cs typeface="Calibri"/>
              <a:sym typeface="Calibri"/>
            </a:endParaRPr>
          </a:p>
        </p:txBody>
      </p:sp>
      <p:sp>
        <p:nvSpPr>
          <p:cNvPr id="432" name="Google Shape;432;p30"/>
          <p:cNvSpPr txBox="1"/>
          <p:nvPr>
            <p:ph idx="1" type="body"/>
          </p:nvPr>
        </p:nvSpPr>
        <p:spPr>
          <a:xfrm>
            <a:off x="387900" y="783025"/>
            <a:ext cx="8520600" cy="5952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1600"/>
              </a:spcAft>
              <a:buNone/>
            </a:pPr>
            <a:r>
              <a:rPr b="1" lang="en">
                <a:latin typeface="Calibri"/>
                <a:ea typeface="Calibri"/>
                <a:cs typeface="Calibri"/>
                <a:sym typeface="Calibri"/>
              </a:rPr>
              <a:t>Four </a:t>
            </a:r>
            <a:r>
              <a:rPr lang="en">
                <a:latin typeface="Calibri"/>
                <a:ea typeface="Calibri"/>
                <a:cs typeface="Calibri"/>
                <a:sym typeface="Calibri"/>
              </a:rPr>
              <a:t>levels of measurement in research and statistics:</a:t>
            </a:r>
            <a:endParaRPr>
              <a:latin typeface="Calibri"/>
              <a:ea typeface="Calibri"/>
              <a:cs typeface="Calibri"/>
              <a:sym typeface="Calibri"/>
            </a:endParaRPr>
          </a:p>
        </p:txBody>
      </p:sp>
      <p:sp>
        <p:nvSpPr>
          <p:cNvPr id="433" name="Google Shape;433;p30"/>
          <p:cNvSpPr/>
          <p:nvPr/>
        </p:nvSpPr>
        <p:spPr>
          <a:xfrm>
            <a:off x="446650" y="1283850"/>
            <a:ext cx="8228700" cy="3614100"/>
          </a:xfrm>
          <a:prstGeom prst="rect">
            <a:avLst/>
          </a:prstGeom>
          <a:solidFill>
            <a:srgbClr val="FCE5C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34" name="Google Shape;434;p30"/>
          <p:cNvSpPr txBox="1"/>
          <p:nvPr>
            <p:ph idx="1" type="body"/>
          </p:nvPr>
        </p:nvSpPr>
        <p:spPr>
          <a:xfrm>
            <a:off x="540300" y="1240225"/>
            <a:ext cx="2262000" cy="4344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rPr b="1" lang="en" sz="1700">
                <a:latin typeface="Calibri"/>
                <a:ea typeface="Calibri"/>
                <a:cs typeface="Calibri"/>
                <a:sym typeface="Calibri"/>
              </a:rPr>
              <a:t>Ratio Scale:</a:t>
            </a:r>
            <a:endParaRPr b="1" sz="1700">
              <a:latin typeface="Calibri"/>
              <a:ea typeface="Calibri"/>
              <a:cs typeface="Calibri"/>
              <a:sym typeface="Calibri"/>
            </a:endParaRPr>
          </a:p>
        </p:txBody>
      </p:sp>
      <p:sp>
        <p:nvSpPr>
          <p:cNvPr id="435" name="Google Shape;435;p30"/>
          <p:cNvSpPr txBox="1"/>
          <p:nvPr>
            <p:ph idx="1" type="body"/>
          </p:nvPr>
        </p:nvSpPr>
        <p:spPr>
          <a:xfrm>
            <a:off x="540300" y="1545025"/>
            <a:ext cx="8103900" cy="14718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SzPts val="1018"/>
              <a:buNone/>
            </a:pPr>
            <a:r>
              <a:rPr lang="en" sz="1600">
                <a:latin typeface="Calibri"/>
                <a:ea typeface="Calibri"/>
                <a:cs typeface="Calibri"/>
                <a:sym typeface="Calibri"/>
              </a:rPr>
              <a:t>Ratio s</a:t>
            </a:r>
            <a:r>
              <a:rPr lang="en" sz="1600">
                <a:latin typeface="Calibri"/>
                <a:ea typeface="Calibri"/>
                <a:cs typeface="Calibri"/>
                <a:sym typeface="Calibri"/>
              </a:rPr>
              <a:t>cale not only produces the order of variables but also makes the difference between variables known along with meaningful ratio and true value of zero. Calculated by assuming that the </a:t>
            </a:r>
            <a:r>
              <a:rPr lang="en" sz="1600">
                <a:solidFill>
                  <a:srgbClr val="CC0000"/>
                </a:solidFill>
                <a:latin typeface="Calibri"/>
                <a:ea typeface="Calibri"/>
                <a:cs typeface="Calibri"/>
                <a:sym typeface="Calibri"/>
              </a:rPr>
              <a:t>variables have an option for zero,</a:t>
            </a:r>
            <a:r>
              <a:rPr lang="en" sz="1600">
                <a:latin typeface="Calibri"/>
                <a:ea typeface="Calibri"/>
                <a:cs typeface="Calibri"/>
                <a:sym typeface="Calibri"/>
              </a:rPr>
              <a:t> the difference between the two variables is the same and there is a specific order between the options. </a:t>
            </a:r>
            <a:r>
              <a:rPr lang="en" sz="1600">
                <a:solidFill>
                  <a:srgbClr val="CC0000"/>
                </a:solidFill>
                <a:latin typeface="Calibri"/>
                <a:ea typeface="Calibri"/>
                <a:cs typeface="Calibri"/>
                <a:sym typeface="Calibri"/>
              </a:rPr>
              <a:t>It is exactly the same as the interval scale except that the zero on the scale means: DOES NOT EXIST. It means there is absence of property.</a:t>
            </a:r>
            <a:endParaRPr sz="1600">
              <a:solidFill>
                <a:srgbClr val="CC0000"/>
              </a:solidFill>
              <a:latin typeface="Calibri"/>
              <a:ea typeface="Calibri"/>
              <a:cs typeface="Calibri"/>
              <a:sym typeface="Calibri"/>
            </a:endParaRPr>
          </a:p>
        </p:txBody>
      </p:sp>
      <p:sp>
        <p:nvSpPr>
          <p:cNvPr id="436" name="Google Shape;436;p30"/>
          <p:cNvSpPr txBox="1"/>
          <p:nvPr>
            <p:ph idx="1" type="body"/>
          </p:nvPr>
        </p:nvSpPr>
        <p:spPr>
          <a:xfrm>
            <a:off x="578500" y="3093025"/>
            <a:ext cx="7905900" cy="6681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SzPts val="1018"/>
              <a:buNone/>
            </a:pPr>
            <a:r>
              <a:rPr lang="en" sz="1600">
                <a:latin typeface="Calibri"/>
                <a:ea typeface="Calibri"/>
                <a:cs typeface="Calibri"/>
                <a:sym typeface="Calibri"/>
              </a:rPr>
              <a:t>With the option of true zero, varied inferential, and descriptive analysis techniques can be applied to the variables.</a:t>
            </a:r>
            <a:endParaRPr sz="1600">
              <a:latin typeface="Calibri"/>
              <a:ea typeface="Calibri"/>
              <a:cs typeface="Calibri"/>
              <a:sym typeface="Calibri"/>
            </a:endParaRPr>
          </a:p>
        </p:txBody>
      </p:sp>
      <p:sp>
        <p:nvSpPr>
          <p:cNvPr id="437" name="Google Shape;437;p30"/>
          <p:cNvSpPr txBox="1"/>
          <p:nvPr>
            <p:ph idx="1" type="body"/>
          </p:nvPr>
        </p:nvSpPr>
        <p:spPr>
          <a:xfrm>
            <a:off x="540300" y="3837325"/>
            <a:ext cx="8103900" cy="983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i="1" lang="en" sz="1400">
                <a:latin typeface="Calibri"/>
                <a:ea typeface="Calibri"/>
                <a:cs typeface="Calibri"/>
                <a:sym typeface="Calibri"/>
              </a:rPr>
              <a:t>Eg : Height, Weight are best examples.</a:t>
            </a:r>
            <a:endParaRPr i="1" sz="1400">
              <a:latin typeface="Calibri"/>
              <a:ea typeface="Calibri"/>
              <a:cs typeface="Calibri"/>
              <a:sym typeface="Calibri"/>
            </a:endParaRPr>
          </a:p>
          <a:p>
            <a:pPr indent="0" lvl="0" marL="0" rtl="0" algn="l">
              <a:spcBef>
                <a:spcPts val="1600"/>
              </a:spcBef>
              <a:spcAft>
                <a:spcPts val="1600"/>
              </a:spcAft>
              <a:buNone/>
            </a:pPr>
            <a:r>
              <a:rPr i="1" lang="en" sz="1400">
                <a:latin typeface="Calibri"/>
                <a:ea typeface="Calibri"/>
                <a:cs typeface="Calibri"/>
                <a:sym typeface="Calibri"/>
              </a:rPr>
              <a:t>In market research, ratio scale is used to calculate market share, annual sales, price of an upcoming product, the number of consumers, etc.</a:t>
            </a:r>
            <a:endParaRPr i="1" sz="14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1"/>
          <p:cNvSpPr txBox="1"/>
          <p:nvPr>
            <p:ph type="title"/>
          </p:nvPr>
        </p:nvSpPr>
        <p:spPr>
          <a:xfrm>
            <a:off x="83100" y="-8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Scales of Measurement</a:t>
            </a:r>
            <a:endParaRPr>
              <a:latin typeface="Calibri"/>
              <a:ea typeface="Calibri"/>
              <a:cs typeface="Calibri"/>
              <a:sym typeface="Calibri"/>
            </a:endParaRPr>
          </a:p>
        </p:txBody>
      </p:sp>
      <p:sp>
        <p:nvSpPr>
          <p:cNvPr id="443" name="Google Shape;443;p31"/>
          <p:cNvSpPr txBox="1"/>
          <p:nvPr>
            <p:ph idx="1" type="body"/>
          </p:nvPr>
        </p:nvSpPr>
        <p:spPr>
          <a:xfrm>
            <a:off x="387900" y="783025"/>
            <a:ext cx="8520600" cy="5952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1600"/>
              </a:spcAft>
              <a:buNone/>
            </a:pPr>
            <a:r>
              <a:rPr b="1" lang="en">
                <a:latin typeface="Calibri"/>
                <a:ea typeface="Calibri"/>
                <a:cs typeface="Calibri"/>
                <a:sym typeface="Calibri"/>
              </a:rPr>
              <a:t>Four </a:t>
            </a:r>
            <a:r>
              <a:rPr lang="en">
                <a:latin typeface="Calibri"/>
                <a:ea typeface="Calibri"/>
                <a:cs typeface="Calibri"/>
                <a:sym typeface="Calibri"/>
              </a:rPr>
              <a:t>levels of measurement in research and statistics:</a:t>
            </a:r>
            <a:endParaRPr>
              <a:latin typeface="Calibri"/>
              <a:ea typeface="Calibri"/>
              <a:cs typeface="Calibri"/>
              <a:sym typeface="Calibri"/>
            </a:endParaRPr>
          </a:p>
        </p:txBody>
      </p:sp>
      <p:graphicFrame>
        <p:nvGraphicFramePr>
          <p:cNvPr id="444" name="Google Shape;444;p31"/>
          <p:cNvGraphicFramePr/>
          <p:nvPr/>
        </p:nvGraphicFramePr>
        <p:xfrm>
          <a:off x="571500" y="1885950"/>
          <a:ext cx="3000000" cy="3000000"/>
        </p:xfrm>
        <a:graphic>
          <a:graphicData uri="http://schemas.openxmlformats.org/drawingml/2006/table">
            <a:tbl>
              <a:tblPr>
                <a:noFill/>
                <a:tableStyleId>{8C42100A-74D7-44DD-8638-7A5452A101F4}</a:tableStyleId>
              </a:tblPr>
              <a:tblGrid>
                <a:gridCol w="2237375"/>
                <a:gridCol w="1233500"/>
                <a:gridCol w="1131950"/>
                <a:gridCol w="1312450"/>
                <a:gridCol w="1323725"/>
              </a:tblGrid>
              <a:tr h="381000">
                <a:tc>
                  <a:txBody>
                    <a:bodyPr/>
                    <a:lstStyle/>
                    <a:p>
                      <a:pPr indent="0" lvl="0" marL="0" rtl="0" algn="ctr">
                        <a:spcBef>
                          <a:spcPts val="0"/>
                        </a:spcBef>
                        <a:spcAft>
                          <a:spcPts val="0"/>
                        </a:spcAft>
                        <a:buNone/>
                      </a:pPr>
                      <a:r>
                        <a:rPr b="1" lang="en"/>
                        <a:t>Data</a:t>
                      </a:r>
                      <a:endParaRPr b="1"/>
                    </a:p>
                  </a:txBody>
                  <a:tcPr marT="91425" marB="91425" marR="91425" marL="91425">
                    <a:solidFill>
                      <a:srgbClr val="FCE5CD"/>
                    </a:solidFill>
                  </a:tcPr>
                </a:tc>
                <a:tc>
                  <a:txBody>
                    <a:bodyPr/>
                    <a:lstStyle/>
                    <a:p>
                      <a:pPr indent="0" lvl="0" marL="0" rtl="0" algn="ctr">
                        <a:spcBef>
                          <a:spcPts val="0"/>
                        </a:spcBef>
                        <a:spcAft>
                          <a:spcPts val="0"/>
                        </a:spcAft>
                        <a:buNone/>
                      </a:pPr>
                      <a:r>
                        <a:rPr b="1" lang="en"/>
                        <a:t>Nominal</a:t>
                      </a:r>
                      <a:endParaRPr b="1"/>
                    </a:p>
                  </a:txBody>
                  <a:tcPr marT="91425" marB="91425" marR="91425" marL="91425">
                    <a:solidFill>
                      <a:srgbClr val="FCE5CD"/>
                    </a:solidFill>
                  </a:tcPr>
                </a:tc>
                <a:tc>
                  <a:txBody>
                    <a:bodyPr/>
                    <a:lstStyle/>
                    <a:p>
                      <a:pPr indent="0" lvl="0" marL="0" rtl="0" algn="ctr">
                        <a:spcBef>
                          <a:spcPts val="0"/>
                        </a:spcBef>
                        <a:spcAft>
                          <a:spcPts val="0"/>
                        </a:spcAft>
                        <a:buNone/>
                      </a:pPr>
                      <a:r>
                        <a:rPr b="1" lang="en"/>
                        <a:t>Ordinal</a:t>
                      </a:r>
                      <a:endParaRPr b="1"/>
                    </a:p>
                  </a:txBody>
                  <a:tcPr marT="91425" marB="91425" marR="91425" marL="91425">
                    <a:solidFill>
                      <a:srgbClr val="FCE5CD"/>
                    </a:solidFill>
                  </a:tcPr>
                </a:tc>
                <a:tc>
                  <a:txBody>
                    <a:bodyPr/>
                    <a:lstStyle/>
                    <a:p>
                      <a:pPr indent="0" lvl="0" marL="0" rtl="0" algn="ctr">
                        <a:spcBef>
                          <a:spcPts val="0"/>
                        </a:spcBef>
                        <a:spcAft>
                          <a:spcPts val="0"/>
                        </a:spcAft>
                        <a:buNone/>
                      </a:pPr>
                      <a:r>
                        <a:rPr b="1" lang="en"/>
                        <a:t>Interval</a:t>
                      </a:r>
                      <a:endParaRPr b="1"/>
                    </a:p>
                  </a:txBody>
                  <a:tcPr marT="91425" marB="91425" marR="91425" marL="91425">
                    <a:solidFill>
                      <a:srgbClr val="FCE5CD"/>
                    </a:solidFill>
                  </a:tcPr>
                </a:tc>
                <a:tc>
                  <a:txBody>
                    <a:bodyPr/>
                    <a:lstStyle/>
                    <a:p>
                      <a:pPr indent="0" lvl="0" marL="0" rtl="0" algn="ctr">
                        <a:spcBef>
                          <a:spcPts val="0"/>
                        </a:spcBef>
                        <a:spcAft>
                          <a:spcPts val="0"/>
                        </a:spcAft>
                        <a:buNone/>
                      </a:pPr>
                      <a:r>
                        <a:rPr b="1" lang="en"/>
                        <a:t>Ratio</a:t>
                      </a:r>
                      <a:endParaRPr b="1"/>
                    </a:p>
                  </a:txBody>
                  <a:tcPr marT="91425" marB="91425" marR="91425" marL="91425">
                    <a:solidFill>
                      <a:srgbClr val="FCE5CD"/>
                    </a:solidFill>
                  </a:tcPr>
                </a:tc>
              </a:tr>
              <a:tr h="381000">
                <a:tc>
                  <a:txBody>
                    <a:bodyPr/>
                    <a:lstStyle/>
                    <a:p>
                      <a:pPr indent="0" lvl="0" marL="0" rtl="0" algn="l">
                        <a:spcBef>
                          <a:spcPts val="0"/>
                        </a:spcBef>
                        <a:spcAft>
                          <a:spcPts val="0"/>
                        </a:spcAft>
                        <a:buNone/>
                      </a:pPr>
                      <a:r>
                        <a:rPr b="1" lang="en" sz="1200"/>
                        <a:t>Labeled</a:t>
                      </a:r>
                      <a:endParaRPr b="1" sz="1200"/>
                    </a:p>
                  </a:txBody>
                  <a:tcPr marT="91425" marB="91425" marR="91425" marL="91425">
                    <a:solidFill>
                      <a:srgbClr val="FCE5CD"/>
                    </a:solidFill>
                  </a:tcPr>
                </a:tc>
                <a:tc>
                  <a:txBody>
                    <a:bodyPr/>
                    <a:lstStyle/>
                    <a:p>
                      <a:pPr indent="0" lvl="0" marL="0" rtl="0" algn="ctr">
                        <a:spcBef>
                          <a:spcPts val="0"/>
                        </a:spcBef>
                        <a:spcAft>
                          <a:spcPts val="0"/>
                        </a:spcAft>
                        <a:buNone/>
                      </a:pPr>
                      <a:r>
                        <a:rPr b="1" lang="en">
                          <a:solidFill>
                            <a:srgbClr val="6AA84F"/>
                          </a:solidFill>
                        </a:rPr>
                        <a:t>Yes</a:t>
                      </a:r>
                      <a:endParaRPr b="1">
                        <a:solidFill>
                          <a:srgbClr val="6AA84F"/>
                        </a:solidFill>
                      </a:endParaRPr>
                    </a:p>
                  </a:txBody>
                  <a:tcPr marT="91425" marB="91425" marR="91425" marL="91425"/>
                </a:tc>
                <a:tc>
                  <a:txBody>
                    <a:bodyPr/>
                    <a:lstStyle/>
                    <a:p>
                      <a:pPr indent="0" lvl="0" marL="0" rtl="0" algn="ctr">
                        <a:spcBef>
                          <a:spcPts val="0"/>
                        </a:spcBef>
                        <a:spcAft>
                          <a:spcPts val="0"/>
                        </a:spcAft>
                        <a:buNone/>
                      </a:pPr>
                      <a:r>
                        <a:rPr b="1" lang="en">
                          <a:solidFill>
                            <a:srgbClr val="6AA84F"/>
                          </a:solidFill>
                        </a:rPr>
                        <a:t>Yes</a:t>
                      </a:r>
                      <a:endParaRPr b="1">
                        <a:solidFill>
                          <a:srgbClr val="6AA84F"/>
                        </a:solidFill>
                      </a:endParaRPr>
                    </a:p>
                  </a:txBody>
                  <a:tcPr marT="91425" marB="91425" marR="91425" marL="91425"/>
                </a:tc>
                <a:tc>
                  <a:txBody>
                    <a:bodyPr/>
                    <a:lstStyle/>
                    <a:p>
                      <a:pPr indent="0" lvl="0" marL="0" rtl="0" algn="ctr">
                        <a:spcBef>
                          <a:spcPts val="0"/>
                        </a:spcBef>
                        <a:spcAft>
                          <a:spcPts val="0"/>
                        </a:spcAft>
                        <a:buNone/>
                      </a:pPr>
                      <a:r>
                        <a:rPr b="1" lang="en">
                          <a:solidFill>
                            <a:srgbClr val="6AA84F"/>
                          </a:solidFill>
                        </a:rPr>
                        <a:t>Yes</a:t>
                      </a:r>
                      <a:endParaRPr b="1">
                        <a:solidFill>
                          <a:srgbClr val="6AA84F"/>
                        </a:solidFill>
                      </a:endParaRPr>
                    </a:p>
                  </a:txBody>
                  <a:tcPr marT="91425" marB="91425" marR="91425" marL="91425"/>
                </a:tc>
                <a:tc>
                  <a:txBody>
                    <a:bodyPr/>
                    <a:lstStyle/>
                    <a:p>
                      <a:pPr indent="0" lvl="0" marL="0" rtl="0" algn="ctr">
                        <a:spcBef>
                          <a:spcPts val="0"/>
                        </a:spcBef>
                        <a:spcAft>
                          <a:spcPts val="0"/>
                        </a:spcAft>
                        <a:buNone/>
                      </a:pPr>
                      <a:r>
                        <a:rPr b="1" lang="en">
                          <a:solidFill>
                            <a:srgbClr val="6AA84F"/>
                          </a:solidFill>
                        </a:rPr>
                        <a:t>Yes</a:t>
                      </a:r>
                      <a:endParaRPr b="1">
                        <a:solidFill>
                          <a:srgbClr val="6AA84F"/>
                        </a:solidFill>
                      </a:endParaRPr>
                    </a:p>
                  </a:txBody>
                  <a:tcPr marT="91425" marB="91425" marR="91425" marL="91425"/>
                </a:tc>
              </a:tr>
              <a:tr h="381000">
                <a:tc>
                  <a:txBody>
                    <a:bodyPr/>
                    <a:lstStyle/>
                    <a:p>
                      <a:pPr indent="0" lvl="0" marL="0" rtl="0" algn="l">
                        <a:spcBef>
                          <a:spcPts val="0"/>
                        </a:spcBef>
                        <a:spcAft>
                          <a:spcPts val="0"/>
                        </a:spcAft>
                        <a:buNone/>
                      </a:pPr>
                      <a:r>
                        <a:rPr b="1" lang="en" sz="1200"/>
                        <a:t>Meaningful Order</a:t>
                      </a:r>
                      <a:endParaRPr b="1" sz="1200"/>
                    </a:p>
                  </a:txBody>
                  <a:tcPr marT="91425" marB="91425" marR="91425" marL="91425">
                    <a:solidFill>
                      <a:srgbClr val="FCE5CD"/>
                    </a:solidFill>
                  </a:tcPr>
                </a:tc>
                <a:tc>
                  <a:txBody>
                    <a:bodyPr/>
                    <a:lstStyle/>
                    <a:p>
                      <a:pPr indent="0" lvl="0" marL="0" rtl="0" algn="ctr">
                        <a:spcBef>
                          <a:spcPts val="0"/>
                        </a:spcBef>
                        <a:spcAft>
                          <a:spcPts val="0"/>
                        </a:spcAft>
                        <a:buNone/>
                      </a:pPr>
                      <a:r>
                        <a:rPr b="1" lang="en">
                          <a:solidFill>
                            <a:srgbClr val="CC0000"/>
                          </a:solidFill>
                        </a:rPr>
                        <a:t>No</a:t>
                      </a:r>
                      <a:endParaRPr b="1">
                        <a:solidFill>
                          <a:srgbClr val="CC0000"/>
                        </a:solidFill>
                      </a:endParaRPr>
                    </a:p>
                  </a:txBody>
                  <a:tcPr marT="91425" marB="91425" marR="91425" marL="91425"/>
                </a:tc>
                <a:tc>
                  <a:txBody>
                    <a:bodyPr/>
                    <a:lstStyle/>
                    <a:p>
                      <a:pPr indent="0" lvl="0" marL="0" rtl="0" algn="ctr">
                        <a:spcBef>
                          <a:spcPts val="0"/>
                        </a:spcBef>
                        <a:spcAft>
                          <a:spcPts val="0"/>
                        </a:spcAft>
                        <a:buNone/>
                      </a:pPr>
                      <a:r>
                        <a:rPr b="1" lang="en">
                          <a:solidFill>
                            <a:srgbClr val="6AA84F"/>
                          </a:solidFill>
                        </a:rPr>
                        <a:t>Yes</a:t>
                      </a:r>
                      <a:endParaRPr b="1">
                        <a:solidFill>
                          <a:srgbClr val="6AA84F"/>
                        </a:solidFill>
                      </a:endParaRPr>
                    </a:p>
                  </a:txBody>
                  <a:tcPr marT="91425" marB="91425" marR="91425" marL="91425"/>
                </a:tc>
                <a:tc>
                  <a:txBody>
                    <a:bodyPr/>
                    <a:lstStyle/>
                    <a:p>
                      <a:pPr indent="0" lvl="0" marL="0" rtl="0" algn="ctr">
                        <a:spcBef>
                          <a:spcPts val="0"/>
                        </a:spcBef>
                        <a:spcAft>
                          <a:spcPts val="0"/>
                        </a:spcAft>
                        <a:buNone/>
                      </a:pPr>
                      <a:r>
                        <a:rPr b="1" lang="en">
                          <a:solidFill>
                            <a:srgbClr val="6AA84F"/>
                          </a:solidFill>
                        </a:rPr>
                        <a:t>Yes</a:t>
                      </a:r>
                      <a:endParaRPr b="1">
                        <a:solidFill>
                          <a:srgbClr val="6AA84F"/>
                        </a:solidFill>
                      </a:endParaRPr>
                    </a:p>
                  </a:txBody>
                  <a:tcPr marT="91425" marB="91425" marR="91425" marL="91425"/>
                </a:tc>
                <a:tc>
                  <a:txBody>
                    <a:bodyPr/>
                    <a:lstStyle/>
                    <a:p>
                      <a:pPr indent="0" lvl="0" marL="0" rtl="0" algn="ctr">
                        <a:spcBef>
                          <a:spcPts val="0"/>
                        </a:spcBef>
                        <a:spcAft>
                          <a:spcPts val="0"/>
                        </a:spcAft>
                        <a:buNone/>
                      </a:pPr>
                      <a:r>
                        <a:rPr b="1" lang="en">
                          <a:solidFill>
                            <a:srgbClr val="6AA84F"/>
                          </a:solidFill>
                        </a:rPr>
                        <a:t>Yes</a:t>
                      </a:r>
                      <a:endParaRPr b="1">
                        <a:solidFill>
                          <a:srgbClr val="6AA84F"/>
                        </a:solidFill>
                      </a:endParaRPr>
                    </a:p>
                  </a:txBody>
                  <a:tcPr marT="91425" marB="91425" marR="91425" marL="91425"/>
                </a:tc>
              </a:tr>
              <a:tr h="381000">
                <a:tc>
                  <a:txBody>
                    <a:bodyPr/>
                    <a:lstStyle/>
                    <a:p>
                      <a:pPr indent="0" lvl="0" marL="0" rtl="0" algn="l">
                        <a:spcBef>
                          <a:spcPts val="0"/>
                        </a:spcBef>
                        <a:spcAft>
                          <a:spcPts val="0"/>
                        </a:spcAft>
                        <a:buNone/>
                      </a:pPr>
                      <a:r>
                        <a:rPr b="1" lang="en" sz="1200"/>
                        <a:t>Measurable</a:t>
                      </a:r>
                      <a:r>
                        <a:rPr b="1" lang="en" sz="1200"/>
                        <a:t> Scale</a:t>
                      </a:r>
                      <a:endParaRPr b="1" sz="1200"/>
                    </a:p>
                  </a:txBody>
                  <a:tcPr marT="91425" marB="91425" marR="91425" marL="91425">
                    <a:solidFill>
                      <a:srgbClr val="FCE5CD"/>
                    </a:solidFill>
                  </a:tcPr>
                </a:tc>
                <a:tc>
                  <a:txBody>
                    <a:bodyPr/>
                    <a:lstStyle/>
                    <a:p>
                      <a:pPr indent="0" lvl="0" marL="0" rtl="0" algn="ctr">
                        <a:spcBef>
                          <a:spcPts val="0"/>
                        </a:spcBef>
                        <a:spcAft>
                          <a:spcPts val="0"/>
                        </a:spcAft>
                        <a:buNone/>
                      </a:pPr>
                      <a:r>
                        <a:rPr b="1" lang="en">
                          <a:solidFill>
                            <a:srgbClr val="CC0000"/>
                          </a:solidFill>
                        </a:rPr>
                        <a:t>No</a:t>
                      </a:r>
                      <a:endParaRPr b="1">
                        <a:solidFill>
                          <a:srgbClr val="CC0000"/>
                        </a:solidFill>
                      </a:endParaRPr>
                    </a:p>
                  </a:txBody>
                  <a:tcPr marT="91425" marB="91425" marR="91425" marL="91425"/>
                </a:tc>
                <a:tc>
                  <a:txBody>
                    <a:bodyPr/>
                    <a:lstStyle/>
                    <a:p>
                      <a:pPr indent="0" lvl="0" marL="0" rtl="0" algn="ctr">
                        <a:spcBef>
                          <a:spcPts val="0"/>
                        </a:spcBef>
                        <a:spcAft>
                          <a:spcPts val="0"/>
                        </a:spcAft>
                        <a:buNone/>
                      </a:pPr>
                      <a:r>
                        <a:rPr b="1" lang="en">
                          <a:solidFill>
                            <a:srgbClr val="CC0000"/>
                          </a:solidFill>
                        </a:rPr>
                        <a:t>No</a:t>
                      </a:r>
                      <a:endParaRPr b="1">
                        <a:solidFill>
                          <a:srgbClr val="CC0000"/>
                        </a:solidFill>
                      </a:endParaRPr>
                    </a:p>
                  </a:txBody>
                  <a:tcPr marT="91425" marB="91425" marR="91425" marL="91425"/>
                </a:tc>
                <a:tc>
                  <a:txBody>
                    <a:bodyPr/>
                    <a:lstStyle/>
                    <a:p>
                      <a:pPr indent="0" lvl="0" marL="0" rtl="0" algn="ctr">
                        <a:spcBef>
                          <a:spcPts val="0"/>
                        </a:spcBef>
                        <a:spcAft>
                          <a:spcPts val="0"/>
                        </a:spcAft>
                        <a:buNone/>
                      </a:pPr>
                      <a:r>
                        <a:rPr b="1" lang="en">
                          <a:solidFill>
                            <a:srgbClr val="6AA84F"/>
                          </a:solidFill>
                        </a:rPr>
                        <a:t>Yes</a:t>
                      </a:r>
                      <a:endParaRPr b="1">
                        <a:solidFill>
                          <a:srgbClr val="6AA84F"/>
                        </a:solidFill>
                      </a:endParaRPr>
                    </a:p>
                  </a:txBody>
                  <a:tcPr marT="91425" marB="91425" marR="91425" marL="91425"/>
                </a:tc>
                <a:tc>
                  <a:txBody>
                    <a:bodyPr/>
                    <a:lstStyle/>
                    <a:p>
                      <a:pPr indent="0" lvl="0" marL="0" rtl="0" algn="ctr">
                        <a:spcBef>
                          <a:spcPts val="0"/>
                        </a:spcBef>
                        <a:spcAft>
                          <a:spcPts val="0"/>
                        </a:spcAft>
                        <a:buNone/>
                      </a:pPr>
                      <a:r>
                        <a:rPr b="1" lang="en">
                          <a:solidFill>
                            <a:srgbClr val="6AA84F"/>
                          </a:solidFill>
                        </a:rPr>
                        <a:t>Yes</a:t>
                      </a:r>
                      <a:endParaRPr b="1">
                        <a:solidFill>
                          <a:srgbClr val="6AA84F"/>
                        </a:solidFill>
                      </a:endParaRPr>
                    </a:p>
                  </a:txBody>
                  <a:tcPr marT="91425" marB="91425" marR="91425" marL="91425"/>
                </a:tc>
              </a:tr>
              <a:tr h="381000">
                <a:tc>
                  <a:txBody>
                    <a:bodyPr/>
                    <a:lstStyle/>
                    <a:p>
                      <a:pPr indent="0" lvl="0" marL="0" rtl="0" algn="l">
                        <a:spcBef>
                          <a:spcPts val="0"/>
                        </a:spcBef>
                        <a:spcAft>
                          <a:spcPts val="0"/>
                        </a:spcAft>
                        <a:buNone/>
                      </a:pPr>
                      <a:r>
                        <a:rPr b="1" lang="en" sz="1200"/>
                        <a:t>True Zero Starting Point</a:t>
                      </a:r>
                      <a:endParaRPr b="1" sz="1200"/>
                    </a:p>
                  </a:txBody>
                  <a:tcPr marT="91425" marB="91425" marR="91425" marL="91425">
                    <a:solidFill>
                      <a:srgbClr val="FCE5CD"/>
                    </a:solidFill>
                  </a:tcPr>
                </a:tc>
                <a:tc>
                  <a:txBody>
                    <a:bodyPr/>
                    <a:lstStyle/>
                    <a:p>
                      <a:pPr indent="0" lvl="0" marL="0" rtl="0" algn="ctr">
                        <a:spcBef>
                          <a:spcPts val="0"/>
                        </a:spcBef>
                        <a:spcAft>
                          <a:spcPts val="0"/>
                        </a:spcAft>
                        <a:buNone/>
                      </a:pPr>
                      <a:r>
                        <a:rPr b="1" lang="en">
                          <a:solidFill>
                            <a:srgbClr val="CC0000"/>
                          </a:solidFill>
                        </a:rPr>
                        <a:t>No</a:t>
                      </a:r>
                      <a:endParaRPr b="1">
                        <a:solidFill>
                          <a:srgbClr val="CC0000"/>
                        </a:solidFill>
                      </a:endParaRPr>
                    </a:p>
                  </a:txBody>
                  <a:tcPr marT="91425" marB="91425" marR="91425" marL="91425"/>
                </a:tc>
                <a:tc>
                  <a:txBody>
                    <a:bodyPr/>
                    <a:lstStyle/>
                    <a:p>
                      <a:pPr indent="0" lvl="0" marL="0" rtl="0" algn="ctr">
                        <a:spcBef>
                          <a:spcPts val="0"/>
                        </a:spcBef>
                        <a:spcAft>
                          <a:spcPts val="0"/>
                        </a:spcAft>
                        <a:buNone/>
                      </a:pPr>
                      <a:r>
                        <a:rPr b="1" lang="en">
                          <a:solidFill>
                            <a:srgbClr val="CC0000"/>
                          </a:solidFill>
                        </a:rPr>
                        <a:t>No</a:t>
                      </a:r>
                      <a:endParaRPr b="1">
                        <a:solidFill>
                          <a:srgbClr val="CC0000"/>
                        </a:solidFill>
                      </a:endParaRPr>
                    </a:p>
                  </a:txBody>
                  <a:tcPr marT="91425" marB="91425" marR="91425" marL="91425"/>
                </a:tc>
                <a:tc>
                  <a:txBody>
                    <a:bodyPr/>
                    <a:lstStyle/>
                    <a:p>
                      <a:pPr indent="0" lvl="0" marL="0" rtl="0" algn="ctr">
                        <a:spcBef>
                          <a:spcPts val="0"/>
                        </a:spcBef>
                        <a:spcAft>
                          <a:spcPts val="0"/>
                        </a:spcAft>
                        <a:buNone/>
                      </a:pPr>
                      <a:r>
                        <a:rPr b="1" lang="en">
                          <a:solidFill>
                            <a:srgbClr val="CC0000"/>
                          </a:solidFill>
                        </a:rPr>
                        <a:t>No</a:t>
                      </a:r>
                      <a:endParaRPr b="1">
                        <a:solidFill>
                          <a:srgbClr val="CC0000"/>
                        </a:solidFill>
                      </a:endParaRPr>
                    </a:p>
                  </a:txBody>
                  <a:tcPr marT="91425" marB="91425" marR="91425" marL="91425"/>
                </a:tc>
                <a:tc>
                  <a:txBody>
                    <a:bodyPr/>
                    <a:lstStyle/>
                    <a:p>
                      <a:pPr indent="0" lvl="0" marL="0" rtl="0" algn="ctr">
                        <a:spcBef>
                          <a:spcPts val="0"/>
                        </a:spcBef>
                        <a:spcAft>
                          <a:spcPts val="0"/>
                        </a:spcAft>
                        <a:buNone/>
                      </a:pPr>
                      <a:r>
                        <a:rPr b="1" lang="en">
                          <a:solidFill>
                            <a:srgbClr val="6AA84F"/>
                          </a:solidFill>
                        </a:rPr>
                        <a:t>Yes</a:t>
                      </a:r>
                      <a:endParaRPr b="1">
                        <a:solidFill>
                          <a:srgbClr val="6AA84F"/>
                        </a:solidFill>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677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Content</a:t>
            </a:r>
            <a:endParaRPr>
              <a:latin typeface="Calibri"/>
              <a:ea typeface="Calibri"/>
              <a:cs typeface="Calibri"/>
              <a:sym typeface="Calibri"/>
            </a:endParaRPr>
          </a:p>
        </p:txBody>
      </p:sp>
      <p:sp>
        <p:nvSpPr>
          <p:cNvPr id="70" name="Google Shape;70;p14"/>
          <p:cNvSpPr txBox="1"/>
          <p:nvPr>
            <p:ph idx="1" type="body"/>
          </p:nvPr>
        </p:nvSpPr>
        <p:spPr>
          <a:xfrm>
            <a:off x="311700" y="935425"/>
            <a:ext cx="8520600" cy="2613300"/>
          </a:xfrm>
          <a:prstGeom prst="rect">
            <a:avLst/>
          </a:prstGeom>
          <a:solidFill>
            <a:schemeClr val="lt1"/>
          </a:solidFill>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en">
                <a:latin typeface="Calibri"/>
                <a:ea typeface="Calibri"/>
                <a:cs typeface="Calibri"/>
                <a:sym typeface="Calibri"/>
              </a:rPr>
              <a:t>What is Statistics</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Basic Terms of Statistic</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Measures of Central Tendency (Mean, Medium, Mode)</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Measures of Dispersion (Range, Variance, Standard Deviation, CV)</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Box Plot</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Skewness &amp; Kurtosis</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Percentile/ Quantile</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Chebyshev’s Theorem</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Correlation and Covariance</a:t>
            </a:r>
            <a:endParaRPr>
              <a:latin typeface="Calibri"/>
              <a:ea typeface="Calibri"/>
              <a:cs typeface="Calibri"/>
              <a:sym typeface="Calibri"/>
            </a:endParaRPr>
          </a:p>
          <a:p>
            <a:pPr indent="0" lvl="0" marL="0" rtl="0" algn="l">
              <a:spcBef>
                <a:spcPts val="1600"/>
              </a:spcBef>
              <a:spcAft>
                <a:spcPts val="1600"/>
              </a:spcAft>
              <a:buNone/>
            </a:pPr>
            <a:r>
              <a:t/>
            </a:r>
            <a:endParaRPr>
              <a:latin typeface="Calibri"/>
              <a:ea typeface="Calibri"/>
              <a:cs typeface="Calibri"/>
              <a:sym typeface="Calibri"/>
            </a:endParaRPr>
          </a:p>
        </p:txBody>
      </p:sp>
      <p:sp>
        <p:nvSpPr>
          <p:cNvPr id="71" name="Google Shape;71;p14"/>
          <p:cNvSpPr/>
          <p:nvPr/>
        </p:nvSpPr>
        <p:spPr>
          <a:xfrm>
            <a:off x="254550" y="4444950"/>
            <a:ext cx="2001000" cy="540000"/>
          </a:xfrm>
          <a:prstGeom prst="rect">
            <a:avLst/>
          </a:prstGeom>
          <a:solidFill>
            <a:srgbClr val="DDDDD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Medium"/>
                <a:ea typeface="Open Sans Medium"/>
                <a:cs typeface="Open Sans Medium"/>
                <a:sym typeface="Open Sans Medium"/>
              </a:rPr>
              <a:t>Definition</a:t>
            </a:r>
            <a:endParaRPr>
              <a:latin typeface="Open Sans Medium"/>
              <a:ea typeface="Open Sans Medium"/>
              <a:cs typeface="Open Sans Medium"/>
              <a:sym typeface="Open Sans Medium"/>
            </a:endParaRPr>
          </a:p>
        </p:txBody>
      </p:sp>
      <p:sp>
        <p:nvSpPr>
          <p:cNvPr id="72" name="Google Shape;72;p14"/>
          <p:cNvSpPr/>
          <p:nvPr/>
        </p:nvSpPr>
        <p:spPr>
          <a:xfrm>
            <a:off x="2540550" y="4444975"/>
            <a:ext cx="2001000" cy="540000"/>
          </a:xfrm>
          <a:prstGeom prst="rect">
            <a:avLst/>
          </a:prstGeom>
          <a:solidFill>
            <a:srgbClr val="DDDDD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Medium"/>
                <a:ea typeface="Open Sans Medium"/>
                <a:cs typeface="Open Sans Medium"/>
                <a:sym typeface="Open Sans Medium"/>
              </a:rPr>
              <a:t>Concepts</a:t>
            </a:r>
            <a:endParaRPr>
              <a:latin typeface="Open Sans Medium"/>
              <a:ea typeface="Open Sans Medium"/>
              <a:cs typeface="Open Sans Medium"/>
              <a:sym typeface="Open Sans Medium"/>
            </a:endParaRPr>
          </a:p>
        </p:txBody>
      </p:sp>
      <p:sp>
        <p:nvSpPr>
          <p:cNvPr id="73" name="Google Shape;73;p14"/>
          <p:cNvSpPr/>
          <p:nvPr/>
        </p:nvSpPr>
        <p:spPr>
          <a:xfrm>
            <a:off x="4750350" y="4444975"/>
            <a:ext cx="2001000" cy="540000"/>
          </a:xfrm>
          <a:prstGeom prst="rect">
            <a:avLst/>
          </a:prstGeom>
          <a:solidFill>
            <a:srgbClr val="DDDDD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Medium"/>
                <a:ea typeface="Open Sans Medium"/>
                <a:cs typeface="Open Sans Medium"/>
                <a:sym typeface="Open Sans Medium"/>
              </a:rPr>
              <a:t>Examples</a:t>
            </a:r>
            <a:endParaRPr>
              <a:latin typeface="Open Sans Medium"/>
              <a:ea typeface="Open Sans Medium"/>
              <a:cs typeface="Open Sans Medium"/>
              <a:sym typeface="Open Sans Medium"/>
            </a:endParaRPr>
          </a:p>
        </p:txBody>
      </p:sp>
      <p:sp>
        <p:nvSpPr>
          <p:cNvPr id="74" name="Google Shape;74;p14"/>
          <p:cNvSpPr/>
          <p:nvPr/>
        </p:nvSpPr>
        <p:spPr>
          <a:xfrm>
            <a:off x="6960150" y="4444975"/>
            <a:ext cx="2001000" cy="540000"/>
          </a:xfrm>
          <a:prstGeom prst="rect">
            <a:avLst/>
          </a:prstGeom>
          <a:solidFill>
            <a:srgbClr val="DDDDD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Medium"/>
                <a:ea typeface="Open Sans Medium"/>
                <a:cs typeface="Open Sans Medium"/>
                <a:sym typeface="Open Sans Medium"/>
              </a:rPr>
              <a:t>Charts</a:t>
            </a:r>
            <a:endParaRPr>
              <a:latin typeface="Open Sans Medium"/>
              <a:ea typeface="Open Sans Medium"/>
              <a:cs typeface="Open Sans Medium"/>
              <a:sym typeface="Open Sa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2"/>
          <p:cNvSpPr txBox="1"/>
          <p:nvPr>
            <p:ph type="title"/>
          </p:nvPr>
        </p:nvSpPr>
        <p:spPr>
          <a:xfrm>
            <a:off x="6900" y="-8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Population and Sample</a:t>
            </a:r>
            <a:endParaRPr>
              <a:latin typeface="Calibri"/>
              <a:ea typeface="Calibri"/>
              <a:cs typeface="Calibri"/>
              <a:sym typeface="Calibri"/>
            </a:endParaRPr>
          </a:p>
        </p:txBody>
      </p:sp>
      <p:sp>
        <p:nvSpPr>
          <p:cNvPr id="450" name="Google Shape;450;p32"/>
          <p:cNvSpPr txBox="1"/>
          <p:nvPr>
            <p:ph idx="1" type="body"/>
          </p:nvPr>
        </p:nvSpPr>
        <p:spPr>
          <a:xfrm>
            <a:off x="159300" y="1240225"/>
            <a:ext cx="6060000" cy="1087800"/>
          </a:xfrm>
          <a:prstGeom prst="rect">
            <a:avLst/>
          </a:prstGeom>
          <a:solidFill>
            <a:srgbClr val="FFFFFF"/>
          </a:solidFill>
        </p:spPr>
        <p:txBody>
          <a:bodyPr anchorCtr="0" anchor="t" bIns="91425" lIns="91425" spcFirstLastPara="1" rIns="91425" wrap="square" tIns="91425">
            <a:noAutofit/>
          </a:bodyPr>
          <a:lstStyle/>
          <a:p>
            <a:pPr indent="-336550" lvl="0" marL="457200" rtl="0" algn="l">
              <a:spcBef>
                <a:spcPts val="0"/>
              </a:spcBef>
              <a:spcAft>
                <a:spcPts val="1600"/>
              </a:spcAft>
              <a:buSzPts val="1700"/>
              <a:buChar char="●"/>
            </a:pPr>
            <a:r>
              <a:rPr lang="en" sz="1700">
                <a:latin typeface="Calibri"/>
                <a:ea typeface="Calibri"/>
                <a:cs typeface="Calibri"/>
                <a:sym typeface="Calibri"/>
              </a:rPr>
              <a:t>A </a:t>
            </a:r>
            <a:r>
              <a:rPr b="1" lang="en" sz="1700">
                <a:solidFill>
                  <a:srgbClr val="CC0000"/>
                </a:solidFill>
                <a:latin typeface="Calibri"/>
                <a:ea typeface="Calibri"/>
                <a:cs typeface="Calibri"/>
                <a:sym typeface="Calibri"/>
              </a:rPr>
              <a:t>P</a:t>
            </a:r>
            <a:r>
              <a:rPr b="1" lang="en" sz="1700">
                <a:solidFill>
                  <a:srgbClr val="CC0000"/>
                </a:solidFill>
                <a:latin typeface="Calibri"/>
                <a:ea typeface="Calibri"/>
                <a:cs typeface="Calibri"/>
                <a:sym typeface="Calibri"/>
              </a:rPr>
              <a:t>o</a:t>
            </a:r>
            <a:r>
              <a:rPr b="1" lang="en" sz="1700">
                <a:solidFill>
                  <a:srgbClr val="CC0000"/>
                </a:solidFill>
                <a:latin typeface="Calibri"/>
                <a:ea typeface="Calibri"/>
                <a:cs typeface="Calibri"/>
                <a:sym typeface="Calibri"/>
              </a:rPr>
              <a:t>pulation</a:t>
            </a:r>
            <a:r>
              <a:rPr lang="en" sz="1700">
                <a:latin typeface="Calibri"/>
                <a:ea typeface="Calibri"/>
                <a:cs typeface="Calibri"/>
                <a:sym typeface="Calibri"/>
              </a:rPr>
              <a:t> is a collection of all people, items, or events about which you want to make inferences. The size of the population can be finite or infinite</a:t>
            </a:r>
            <a:endParaRPr sz="1900">
              <a:latin typeface="Calibri"/>
              <a:ea typeface="Calibri"/>
              <a:cs typeface="Calibri"/>
              <a:sym typeface="Calibri"/>
            </a:endParaRPr>
          </a:p>
        </p:txBody>
      </p:sp>
      <p:sp>
        <p:nvSpPr>
          <p:cNvPr id="451" name="Google Shape;451;p32"/>
          <p:cNvSpPr txBox="1"/>
          <p:nvPr>
            <p:ph idx="1" type="body"/>
          </p:nvPr>
        </p:nvSpPr>
        <p:spPr>
          <a:xfrm>
            <a:off x="159300" y="3373825"/>
            <a:ext cx="6228900" cy="1238400"/>
          </a:xfrm>
          <a:prstGeom prst="rect">
            <a:avLst/>
          </a:prstGeom>
          <a:solidFill>
            <a:srgbClr val="FFFFFF"/>
          </a:solidFill>
        </p:spPr>
        <p:txBody>
          <a:bodyPr anchorCtr="0" anchor="t" bIns="91425" lIns="91425" spcFirstLastPara="1" rIns="91425" wrap="square" tIns="91425">
            <a:noAutofit/>
          </a:bodyPr>
          <a:lstStyle/>
          <a:p>
            <a:pPr indent="-336550" lvl="0" marL="457200" rtl="0" algn="l">
              <a:spcBef>
                <a:spcPts val="0"/>
              </a:spcBef>
              <a:spcAft>
                <a:spcPts val="1600"/>
              </a:spcAft>
              <a:buSzPts val="1700"/>
              <a:buChar char="●"/>
            </a:pPr>
            <a:r>
              <a:rPr b="1" lang="en" sz="1700">
                <a:solidFill>
                  <a:srgbClr val="CC0000"/>
                </a:solidFill>
                <a:latin typeface="Calibri"/>
                <a:ea typeface="Calibri"/>
                <a:cs typeface="Calibri"/>
                <a:sym typeface="Calibri"/>
              </a:rPr>
              <a:t>Parameter</a:t>
            </a:r>
            <a:r>
              <a:rPr b="1" lang="en" sz="1700">
                <a:solidFill>
                  <a:srgbClr val="FF0000"/>
                </a:solidFill>
                <a:latin typeface="Calibri"/>
                <a:ea typeface="Calibri"/>
                <a:cs typeface="Calibri"/>
                <a:sym typeface="Calibri"/>
              </a:rPr>
              <a:t> </a:t>
            </a:r>
            <a:r>
              <a:rPr lang="en" sz="1700">
                <a:latin typeface="Calibri"/>
                <a:ea typeface="Calibri"/>
                <a:cs typeface="Calibri"/>
                <a:sym typeface="Calibri"/>
              </a:rPr>
              <a:t>is the value that describe the characteristics of the population eg - </a:t>
            </a:r>
            <a:r>
              <a:rPr b="1" i="1" lang="en" sz="1700">
                <a:solidFill>
                  <a:srgbClr val="CC0000"/>
                </a:solidFill>
                <a:latin typeface="Calibri"/>
                <a:ea typeface="Calibri"/>
                <a:cs typeface="Calibri"/>
                <a:sym typeface="Calibri"/>
              </a:rPr>
              <a:t>Population Mean</a:t>
            </a:r>
            <a:r>
              <a:rPr lang="en" sz="1700">
                <a:solidFill>
                  <a:srgbClr val="CC0000"/>
                </a:solidFill>
                <a:latin typeface="Calibri"/>
                <a:ea typeface="Calibri"/>
                <a:cs typeface="Calibri"/>
                <a:sym typeface="Calibri"/>
              </a:rPr>
              <a:t> </a:t>
            </a:r>
            <a:r>
              <a:rPr lang="en" sz="1900">
                <a:solidFill>
                  <a:srgbClr val="CC0000"/>
                </a:solidFill>
                <a:latin typeface="Calibri"/>
                <a:ea typeface="Calibri"/>
                <a:cs typeface="Calibri"/>
                <a:sym typeface="Calibri"/>
              </a:rPr>
              <a:t>(𝛍)</a:t>
            </a:r>
            <a:r>
              <a:rPr lang="en" sz="1700">
                <a:latin typeface="Calibri"/>
                <a:ea typeface="Calibri"/>
                <a:cs typeface="Calibri"/>
                <a:sym typeface="Calibri"/>
              </a:rPr>
              <a:t> &amp; </a:t>
            </a:r>
            <a:r>
              <a:rPr b="1" i="1" lang="en" sz="1700">
                <a:solidFill>
                  <a:srgbClr val="CC0000"/>
                </a:solidFill>
                <a:latin typeface="Calibri"/>
                <a:ea typeface="Calibri"/>
                <a:cs typeface="Calibri"/>
                <a:sym typeface="Calibri"/>
              </a:rPr>
              <a:t>Population S.D</a:t>
            </a:r>
            <a:r>
              <a:rPr lang="en" sz="1700">
                <a:solidFill>
                  <a:srgbClr val="CC0000"/>
                </a:solidFill>
                <a:latin typeface="Calibri"/>
                <a:ea typeface="Calibri"/>
                <a:cs typeface="Calibri"/>
                <a:sym typeface="Calibri"/>
              </a:rPr>
              <a:t> </a:t>
            </a:r>
            <a:r>
              <a:rPr lang="en" sz="1900">
                <a:solidFill>
                  <a:srgbClr val="CC0000"/>
                </a:solidFill>
                <a:latin typeface="Calibri"/>
                <a:ea typeface="Calibri"/>
                <a:cs typeface="Calibri"/>
                <a:sym typeface="Calibri"/>
              </a:rPr>
              <a:t>(</a:t>
            </a:r>
            <a:r>
              <a:rPr i="1" lang="en" sz="1900">
                <a:solidFill>
                  <a:srgbClr val="CC0000"/>
                </a:solidFill>
                <a:latin typeface="Calibri"/>
                <a:ea typeface="Calibri"/>
                <a:cs typeface="Calibri"/>
                <a:sym typeface="Calibri"/>
              </a:rPr>
              <a:t>𝛔)</a:t>
            </a:r>
            <a:endParaRPr sz="1900">
              <a:solidFill>
                <a:srgbClr val="CC0000"/>
              </a:solidFill>
              <a:latin typeface="Calibri"/>
              <a:ea typeface="Calibri"/>
              <a:cs typeface="Calibri"/>
              <a:sym typeface="Calibri"/>
            </a:endParaRPr>
          </a:p>
        </p:txBody>
      </p:sp>
      <p:grpSp>
        <p:nvGrpSpPr>
          <p:cNvPr id="452" name="Google Shape;452;p32"/>
          <p:cNvGrpSpPr/>
          <p:nvPr/>
        </p:nvGrpSpPr>
        <p:grpSpPr>
          <a:xfrm>
            <a:off x="6309850" y="240400"/>
            <a:ext cx="2529325" cy="4482925"/>
            <a:chOff x="6309850" y="164200"/>
            <a:chExt cx="2529325" cy="4482925"/>
          </a:xfrm>
        </p:grpSpPr>
        <p:pic>
          <p:nvPicPr>
            <p:cNvPr id="453" name="Google Shape;453;p32"/>
            <p:cNvPicPr preferRelativeResize="0"/>
            <p:nvPr/>
          </p:nvPicPr>
          <p:blipFill rotWithShape="1">
            <a:blip r:embed="rId3">
              <a:alphaModFix/>
            </a:blip>
            <a:srcRect b="0" l="0" r="57750" t="0"/>
            <a:stretch/>
          </p:blipFill>
          <p:spPr>
            <a:xfrm>
              <a:off x="6309850" y="523950"/>
              <a:ext cx="2473036" cy="1469050"/>
            </a:xfrm>
            <a:prstGeom prst="rect">
              <a:avLst/>
            </a:prstGeom>
            <a:noFill/>
            <a:ln>
              <a:noFill/>
            </a:ln>
            <a:effectLst>
              <a:outerShdw blurRad="57150" rotWithShape="0" algn="bl" dir="5400000" dist="19050">
                <a:srgbClr val="000000">
                  <a:alpha val="50000"/>
                </a:srgbClr>
              </a:outerShdw>
            </a:effectLst>
          </p:spPr>
        </p:pic>
        <p:pic>
          <p:nvPicPr>
            <p:cNvPr id="454" name="Google Shape;454;p32"/>
            <p:cNvPicPr preferRelativeResize="0"/>
            <p:nvPr/>
          </p:nvPicPr>
          <p:blipFill>
            <a:blip r:embed="rId4">
              <a:alphaModFix/>
            </a:blip>
            <a:stretch>
              <a:fillRect/>
            </a:stretch>
          </p:blipFill>
          <p:spPr>
            <a:xfrm>
              <a:off x="6865099" y="3178075"/>
              <a:ext cx="1325027" cy="1469050"/>
            </a:xfrm>
            <a:prstGeom prst="rect">
              <a:avLst/>
            </a:prstGeom>
            <a:noFill/>
            <a:ln>
              <a:noFill/>
            </a:ln>
            <a:effectLst>
              <a:outerShdw blurRad="57150" rotWithShape="0" algn="bl" dir="5400000" dist="19050">
                <a:srgbClr val="000000">
                  <a:alpha val="50000"/>
                </a:srgbClr>
              </a:outerShdw>
            </a:effectLst>
          </p:spPr>
        </p:pic>
        <p:sp>
          <p:nvSpPr>
            <p:cNvPr id="455" name="Google Shape;455;p32"/>
            <p:cNvSpPr txBox="1"/>
            <p:nvPr/>
          </p:nvSpPr>
          <p:spPr>
            <a:xfrm>
              <a:off x="6435500" y="2221600"/>
              <a:ext cx="21684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Sampling</a:t>
              </a:r>
              <a:endParaRPr b="1">
                <a:latin typeface="Calibri"/>
                <a:ea typeface="Calibri"/>
                <a:cs typeface="Calibri"/>
                <a:sym typeface="Calibri"/>
              </a:endParaRPr>
            </a:p>
          </p:txBody>
        </p:sp>
        <p:cxnSp>
          <p:nvCxnSpPr>
            <p:cNvPr id="456" name="Google Shape;456;p32"/>
            <p:cNvCxnSpPr/>
            <p:nvPr/>
          </p:nvCxnSpPr>
          <p:spPr>
            <a:xfrm>
              <a:off x="7498750" y="2620925"/>
              <a:ext cx="0" cy="290100"/>
            </a:xfrm>
            <a:prstGeom prst="straightConnector1">
              <a:avLst/>
            </a:prstGeom>
            <a:noFill/>
            <a:ln cap="flat" cmpd="sng" w="9525">
              <a:solidFill>
                <a:srgbClr val="424242"/>
              </a:solidFill>
              <a:prstDash val="solid"/>
              <a:round/>
              <a:headEnd len="med" w="med" type="none"/>
              <a:tailEnd len="med" w="med" type="triangle"/>
            </a:ln>
          </p:spPr>
        </p:cxnSp>
        <p:cxnSp>
          <p:nvCxnSpPr>
            <p:cNvPr id="457" name="Google Shape;457;p32"/>
            <p:cNvCxnSpPr/>
            <p:nvPr/>
          </p:nvCxnSpPr>
          <p:spPr>
            <a:xfrm>
              <a:off x="7498750" y="2011325"/>
              <a:ext cx="0" cy="290100"/>
            </a:xfrm>
            <a:prstGeom prst="straightConnector1">
              <a:avLst/>
            </a:prstGeom>
            <a:noFill/>
            <a:ln cap="flat" cmpd="sng" w="9525">
              <a:solidFill>
                <a:srgbClr val="424242"/>
              </a:solidFill>
              <a:prstDash val="solid"/>
              <a:round/>
              <a:headEnd len="med" w="med" type="none"/>
              <a:tailEnd len="med" w="med" type="triangle"/>
            </a:ln>
          </p:spPr>
        </p:cxnSp>
        <p:sp>
          <p:nvSpPr>
            <p:cNvPr id="458" name="Google Shape;458;p32"/>
            <p:cNvSpPr txBox="1"/>
            <p:nvPr/>
          </p:nvSpPr>
          <p:spPr>
            <a:xfrm>
              <a:off x="6394175" y="164200"/>
              <a:ext cx="24450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Calibri"/>
                  <a:ea typeface="Calibri"/>
                  <a:cs typeface="Calibri"/>
                  <a:sym typeface="Calibri"/>
                </a:rPr>
                <a:t>Population Parameters ( 𝛍,𝛔)</a:t>
              </a:r>
              <a:endParaRPr i="1">
                <a:latin typeface="Calibri"/>
                <a:ea typeface="Calibri"/>
                <a:cs typeface="Calibri"/>
                <a:sym typeface="Calibri"/>
              </a:endParaRPr>
            </a:p>
          </p:txBody>
        </p:sp>
        <p:sp>
          <p:nvSpPr>
            <p:cNvPr id="459" name="Google Shape;459;p32"/>
            <p:cNvSpPr txBox="1"/>
            <p:nvPr/>
          </p:nvSpPr>
          <p:spPr>
            <a:xfrm>
              <a:off x="6376700" y="2823100"/>
              <a:ext cx="23307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Calibri"/>
                  <a:ea typeface="Calibri"/>
                  <a:cs typeface="Calibri"/>
                  <a:sym typeface="Calibri"/>
                </a:rPr>
                <a:t>Sample Statistics </a:t>
              </a:r>
              <a:r>
                <a:rPr b="1" i="1" lang="en">
                  <a:latin typeface="Calibri"/>
                  <a:ea typeface="Calibri"/>
                  <a:cs typeface="Calibri"/>
                  <a:sym typeface="Calibri"/>
                </a:rPr>
                <a:t>( x(bar)</a:t>
              </a:r>
              <a:r>
                <a:rPr i="1" lang="en">
                  <a:latin typeface="Calibri"/>
                  <a:ea typeface="Calibri"/>
                  <a:cs typeface="Calibri"/>
                  <a:sym typeface="Calibri"/>
                </a:rPr>
                <a:t>,𝛔)</a:t>
              </a:r>
              <a:endParaRPr i="1">
                <a:latin typeface="Calibri"/>
                <a:ea typeface="Calibri"/>
                <a:cs typeface="Calibri"/>
                <a:sym typeface="Calibri"/>
              </a:endParaRPr>
            </a:p>
          </p:txBody>
        </p:sp>
      </p:grpSp>
      <p:sp>
        <p:nvSpPr>
          <p:cNvPr id="460" name="Google Shape;460;p32"/>
          <p:cNvSpPr txBox="1"/>
          <p:nvPr>
            <p:ph idx="1" type="body"/>
          </p:nvPr>
        </p:nvSpPr>
        <p:spPr>
          <a:xfrm>
            <a:off x="159300" y="2459425"/>
            <a:ext cx="6228900" cy="858300"/>
          </a:xfrm>
          <a:prstGeom prst="rect">
            <a:avLst/>
          </a:prstGeom>
          <a:solidFill>
            <a:srgbClr val="FFFFFF"/>
          </a:solidFill>
        </p:spPr>
        <p:txBody>
          <a:bodyPr anchorCtr="0" anchor="t" bIns="91425" lIns="91425" spcFirstLastPara="1" rIns="91425" wrap="square" tIns="91425">
            <a:noAutofit/>
          </a:bodyPr>
          <a:lstStyle/>
          <a:p>
            <a:pPr indent="-336550" lvl="0" marL="457200" rtl="0" algn="l">
              <a:spcBef>
                <a:spcPts val="0"/>
              </a:spcBef>
              <a:spcAft>
                <a:spcPts val="1600"/>
              </a:spcAft>
              <a:buSzPts val="1700"/>
              <a:buFont typeface="Calibri"/>
              <a:buChar char="●"/>
            </a:pPr>
            <a:r>
              <a:rPr lang="en" sz="1700">
                <a:latin typeface="Calibri"/>
                <a:ea typeface="Calibri"/>
                <a:cs typeface="Calibri"/>
                <a:sym typeface="Calibri"/>
              </a:rPr>
              <a:t>Not always convenient or possible to examine every member of an entire population.</a:t>
            </a:r>
            <a:endParaRPr sz="1900">
              <a:latin typeface="Calibri"/>
              <a:ea typeface="Calibri"/>
              <a:cs typeface="Calibri"/>
              <a:sym typeface="Calibri"/>
            </a:endParaRPr>
          </a:p>
        </p:txBody>
      </p:sp>
      <p:sp>
        <p:nvSpPr>
          <p:cNvPr id="461" name="Google Shape;461;p32"/>
          <p:cNvSpPr txBox="1"/>
          <p:nvPr>
            <p:ph idx="1" type="body"/>
          </p:nvPr>
        </p:nvSpPr>
        <p:spPr>
          <a:xfrm>
            <a:off x="83100" y="783025"/>
            <a:ext cx="3131700" cy="4479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1600"/>
              </a:spcAft>
              <a:buNone/>
            </a:pPr>
            <a:r>
              <a:rPr b="1" lang="en" sz="1700">
                <a:latin typeface="Calibri"/>
                <a:ea typeface="Calibri"/>
                <a:cs typeface="Calibri"/>
                <a:sym typeface="Calibri"/>
              </a:rPr>
              <a:t>POPULATION</a:t>
            </a:r>
            <a:endParaRPr b="1" sz="19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3"/>
          <p:cNvSpPr txBox="1"/>
          <p:nvPr>
            <p:ph type="title"/>
          </p:nvPr>
        </p:nvSpPr>
        <p:spPr>
          <a:xfrm>
            <a:off x="6900" y="-8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Population and Sample</a:t>
            </a:r>
            <a:endParaRPr>
              <a:latin typeface="Calibri"/>
              <a:ea typeface="Calibri"/>
              <a:cs typeface="Calibri"/>
              <a:sym typeface="Calibri"/>
            </a:endParaRPr>
          </a:p>
        </p:txBody>
      </p:sp>
      <p:sp>
        <p:nvSpPr>
          <p:cNvPr id="467" name="Google Shape;467;p33"/>
          <p:cNvSpPr txBox="1"/>
          <p:nvPr>
            <p:ph idx="1" type="body"/>
          </p:nvPr>
        </p:nvSpPr>
        <p:spPr>
          <a:xfrm>
            <a:off x="83100" y="1164025"/>
            <a:ext cx="6228900" cy="1087800"/>
          </a:xfrm>
          <a:prstGeom prst="rect">
            <a:avLst/>
          </a:prstGeom>
          <a:solidFill>
            <a:srgbClr val="FFFFFF"/>
          </a:solidFill>
        </p:spPr>
        <p:txBody>
          <a:bodyPr anchorCtr="0" anchor="t" bIns="91425" lIns="91425" spcFirstLastPara="1" rIns="91425" wrap="square" tIns="91425">
            <a:noAutofit/>
          </a:bodyPr>
          <a:lstStyle/>
          <a:p>
            <a:pPr indent="-336550" lvl="0" marL="457200" rtl="0" algn="l">
              <a:spcBef>
                <a:spcPts val="0"/>
              </a:spcBef>
              <a:spcAft>
                <a:spcPts val="1600"/>
              </a:spcAft>
              <a:buSzPts val="1700"/>
              <a:buChar char="●"/>
            </a:pPr>
            <a:r>
              <a:rPr lang="en" sz="1700">
                <a:latin typeface="Calibri"/>
                <a:ea typeface="Calibri"/>
                <a:cs typeface="Calibri"/>
                <a:sym typeface="Calibri"/>
              </a:rPr>
              <a:t>A </a:t>
            </a:r>
            <a:r>
              <a:rPr b="1" lang="en" sz="1700">
                <a:solidFill>
                  <a:srgbClr val="CC0000"/>
                </a:solidFill>
                <a:latin typeface="Calibri"/>
                <a:ea typeface="Calibri"/>
                <a:cs typeface="Calibri"/>
                <a:sym typeface="Calibri"/>
              </a:rPr>
              <a:t>Sample</a:t>
            </a:r>
            <a:r>
              <a:rPr lang="en" sz="1700">
                <a:latin typeface="Calibri"/>
                <a:ea typeface="Calibri"/>
                <a:cs typeface="Calibri"/>
                <a:sym typeface="Calibri"/>
              </a:rPr>
              <a:t> is a representative subset of people, items, or events from a larger population that you collect and analyze to make inferences</a:t>
            </a:r>
            <a:endParaRPr sz="1900">
              <a:latin typeface="Calibri"/>
              <a:ea typeface="Calibri"/>
              <a:cs typeface="Calibri"/>
              <a:sym typeface="Calibri"/>
            </a:endParaRPr>
          </a:p>
        </p:txBody>
      </p:sp>
      <p:sp>
        <p:nvSpPr>
          <p:cNvPr id="468" name="Google Shape;468;p33"/>
          <p:cNvSpPr txBox="1"/>
          <p:nvPr>
            <p:ph idx="1" type="body"/>
          </p:nvPr>
        </p:nvSpPr>
        <p:spPr>
          <a:xfrm>
            <a:off x="83100" y="3450025"/>
            <a:ext cx="6228900" cy="1238400"/>
          </a:xfrm>
          <a:prstGeom prst="rect">
            <a:avLst/>
          </a:prstGeom>
          <a:solidFill>
            <a:srgbClr val="FFFFFF"/>
          </a:solidFill>
        </p:spPr>
        <p:txBody>
          <a:bodyPr anchorCtr="0" anchor="t" bIns="91425" lIns="91425" spcFirstLastPara="1" rIns="91425" wrap="square" tIns="91425">
            <a:noAutofit/>
          </a:bodyPr>
          <a:lstStyle/>
          <a:p>
            <a:pPr indent="-336550" lvl="0" marL="457200" rtl="0" algn="l">
              <a:lnSpc>
                <a:spcPct val="95000"/>
              </a:lnSpc>
              <a:spcBef>
                <a:spcPts val="0"/>
              </a:spcBef>
              <a:spcAft>
                <a:spcPts val="1600"/>
              </a:spcAft>
              <a:buSzPts val="1700"/>
              <a:buChar char="●"/>
            </a:pPr>
            <a:r>
              <a:rPr b="1" lang="en" sz="1700">
                <a:solidFill>
                  <a:srgbClr val="CC0000"/>
                </a:solidFill>
                <a:latin typeface="Calibri"/>
                <a:ea typeface="Calibri"/>
                <a:cs typeface="Calibri"/>
                <a:sym typeface="Calibri"/>
              </a:rPr>
              <a:t>Statistic</a:t>
            </a:r>
            <a:r>
              <a:rPr b="1" lang="en" sz="1700">
                <a:latin typeface="Calibri"/>
                <a:ea typeface="Calibri"/>
                <a:cs typeface="Calibri"/>
                <a:sym typeface="Calibri"/>
              </a:rPr>
              <a:t> </a:t>
            </a:r>
            <a:r>
              <a:rPr lang="en" sz="1700">
                <a:latin typeface="Calibri"/>
                <a:ea typeface="Calibri"/>
                <a:cs typeface="Calibri"/>
                <a:sym typeface="Calibri"/>
              </a:rPr>
              <a:t>is the value that describe the characteristics of the Sample eg - </a:t>
            </a:r>
            <a:r>
              <a:rPr b="1" i="1" lang="en" sz="1700">
                <a:solidFill>
                  <a:srgbClr val="CC0000"/>
                </a:solidFill>
                <a:latin typeface="Calibri"/>
                <a:ea typeface="Calibri"/>
                <a:cs typeface="Calibri"/>
                <a:sym typeface="Calibri"/>
              </a:rPr>
              <a:t>Sample Mean</a:t>
            </a:r>
            <a:r>
              <a:rPr b="1" lang="en" sz="1700">
                <a:solidFill>
                  <a:srgbClr val="CC0000"/>
                </a:solidFill>
                <a:latin typeface="Calibri"/>
                <a:ea typeface="Calibri"/>
                <a:cs typeface="Calibri"/>
                <a:sym typeface="Calibri"/>
              </a:rPr>
              <a:t> (x(bar))</a:t>
            </a:r>
            <a:r>
              <a:rPr lang="en" sz="1700">
                <a:latin typeface="Calibri"/>
                <a:ea typeface="Calibri"/>
                <a:cs typeface="Calibri"/>
                <a:sym typeface="Calibri"/>
              </a:rPr>
              <a:t> &amp; </a:t>
            </a:r>
            <a:r>
              <a:rPr b="1" i="1" lang="en" sz="1700">
                <a:solidFill>
                  <a:srgbClr val="CC0000"/>
                </a:solidFill>
                <a:latin typeface="Calibri"/>
                <a:ea typeface="Calibri"/>
                <a:cs typeface="Calibri"/>
                <a:sym typeface="Calibri"/>
              </a:rPr>
              <a:t>Sample S.D</a:t>
            </a:r>
            <a:r>
              <a:rPr b="1" lang="en" sz="1700">
                <a:solidFill>
                  <a:srgbClr val="CC0000"/>
                </a:solidFill>
                <a:latin typeface="Calibri"/>
                <a:ea typeface="Calibri"/>
                <a:cs typeface="Calibri"/>
                <a:sym typeface="Calibri"/>
              </a:rPr>
              <a:t> (</a:t>
            </a:r>
            <a:r>
              <a:rPr b="1" i="1" lang="en" sz="1700">
                <a:solidFill>
                  <a:srgbClr val="CC0000"/>
                </a:solidFill>
                <a:latin typeface="Calibri"/>
                <a:ea typeface="Calibri"/>
                <a:cs typeface="Calibri"/>
                <a:sym typeface="Calibri"/>
              </a:rPr>
              <a:t>s)</a:t>
            </a:r>
            <a:r>
              <a:rPr i="1" lang="en" sz="1700">
                <a:solidFill>
                  <a:srgbClr val="000000"/>
                </a:solidFill>
                <a:latin typeface="Calibri"/>
                <a:ea typeface="Calibri"/>
                <a:cs typeface="Calibri"/>
                <a:sym typeface="Calibri"/>
              </a:rPr>
              <a:t> are called Sample Statistics</a:t>
            </a:r>
            <a:endParaRPr sz="1700">
              <a:latin typeface="Calibri"/>
              <a:ea typeface="Calibri"/>
              <a:cs typeface="Calibri"/>
              <a:sym typeface="Calibri"/>
            </a:endParaRPr>
          </a:p>
        </p:txBody>
      </p:sp>
      <p:grpSp>
        <p:nvGrpSpPr>
          <p:cNvPr id="469" name="Google Shape;469;p33"/>
          <p:cNvGrpSpPr/>
          <p:nvPr/>
        </p:nvGrpSpPr>
        <p:grpSpPr>
          <a:xfrm>
            <a:off x="6309850" y="240400"/>
            <a:ext cx="2529325" cy="4482925"/>
            <a:chOff x="6309850" y="164200"/>
            <a:chExt cx="2529325" cy="4482925"/>
          </a:xfrm>
        </p:grpSpPr>
        <p:pic>
          <p:nvPicPr>
            <p:cNvPr id="470" name="Google Shape;470;p33"/>
            <p:cNvPicPr preferRelativeResize="0"/>
            <p:nvPr/>
          </p:nvPicPr>
          <p:blipFill rotWithShape="1">
            <a:blip r:embed="rId3">
              <a:alphaModFix/>
            </a:blip>
            <a:srcRect b="0" l="0" r="57750" t="0"/>
            <a:stretch/>
          </p:blipFill>
          <p:spPr>
            <a:xfrm>
              <a:off x="6309850" y="523950"/>
              <a:ext cx="2473036" cy="1469050"/>
            </a:xfrm>
            <a:prstGeom prst="rect">
              <a:avLst/>
            </a:prstGeom>
            <a:noFill/>
            <a:ln>
              <a:noFill/>
            </a:ln>
            <a:effectLst>
              <a:outerShdw blurRad="57150" rotWithShape="0" algn="bl" dir="5400000" dist="19050">
                <a:srgbClr val="000000">
                  <a:alpha val="50000"/>
                </a:srgbClr>
              </a:outerShdw>
            </a:effectLst>
          </p:spPr>
        </p:pic>
        <p:pic>
          <p:nvPicPr>
            <p:cNvPr id="471" name="Google Shape;471;p33"/>
            <p:cNvPicPr preferRelativeResize="0"/>
            <p:nvPr/>
          </p:nvPicPr>
          <p:blipFill>
            <a:blip r:embed="rId4">
              <a:alphaModFix/>
            </a:blip>
            <a:stretch>
              <a:fillRect/>
            </a:stretch>
          </p:blipFill>
          <p:spPr>
            <a:xfrm>
              <a:off x="6865099" y="3178075"/>
              <a:ext cx="1325027" cy="1469050"/>
            </a:xfrm>
            <a:prstGeom prst="rect">
              <a:avLst/>
            </a:prstGeom>
            <a:noFill/>
            <a:ln>
              <a:noFill/>
            </a:ln>
            <a:effectLst>
              <a:outerShdw blurRad="57150" rotWithShape="0" algn="bl" dir="5400000" dist="19050">
                <a:srgbClr val="000000">
                  <a:alpha val="50000"/>
                </a:srgbClr>
              </a:outerShdw>
            </a:effectLst>
          </p:spPr>
        </p:pic>
        <p:sp>
          <p:nvSpPr>
            <p:cNvPr id="472" name="Google Shape;472;p33"/>
            <p:cNvSpPr txBox="1"/>
            <p:nvPr/>
          </p:nvSpPr>
          <p:spPr>
            <a:xfrm>
              <a:off x="6435500" y="2221600"/>
              <a:ext cx="21684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Sampling</a:t>
              </a:r>
              <a:endParaRPr b="1">
                <a:latin typeface="Calibri"/>
                <a:ea typeface="Calibri"/>
                <a:cs typeface="Calibri"/>
                <a:sym typeface="Calibri"/>
              </a:endParaRPr>
            </a:p>
          </p:txBody>
        </p:sp>
        <p:cxnSp>
          <p:nvCxnSpPr>
            <p:cNvPr id="473" name="Google Shape;473;p33"/>
            <p:cNvCxnSpPr/>
            <p:nvPr/>
          </p:nvCxnSpPr>
          <p:spPr>
            <a:xfrm>
              <a:off x="7498750" y="2620925"/>
              <a:ext cx="0" cy="290100"/>
            </a:xfrm>
            <a:prstGeom prst="straightConnector1">
              <a:avLst/>
            </a:prstGeom>
            <a:noFill/>
            <a:ln cap="flat" cmpd="sng" w="9525">
              <a:solidFill>
                <a:srgbClr val="424242"/>
              </a:solidFill>
              <a:prstDash val="solid"/>
              <a:round/>
              <a:headEnd len="med" w="med" type="none"/>
              <a:tailEnd len="med" w="med" type="triangle"/>
            </a:ln>
          </p:spPr>
        </p:cxnSp>
        <p:cxnSp>
          <p:nvCxnSpPr>
            <p:cNvPr id="474" name="Google Shape;474;p33"/>
            <p:cNvCxnSpPr/>
            <p:nvPr/>
          </p:nvCxnSpPr>
          <p:spPr>
            <a:xfrm>
              <a:off x="7498750" y="2011325"/>
              <a:ext cx="0" cy="290100"/>
            </a:xfrm>
            <a:prstGeom prst="straightConnector1">
              <a:avLst/>
            </a:prstGeom>
            <a:noFill/>
            <a:ln cap="flat" cmpd="sng" w="9525">
              <a:solidFill>
                <a:srgbClr val="424242"/>
              </a:solidFill>
              <a:prstDash val="solid"/>
              <a:round/>
              <a:headEnd len="med" w="med" type="none"/>
              <a:tailEnd len="med" w="med" type="triangle"/>
            </a:ln>
          </p:spPr>
        </p:cxnSp>
        <p:sp>
          <p:nvSpPr>
            <p:cNvPr id="475" name="Google Shape;475;p33"/>
            <p:cNvSpPr txBox="1"/>
            <p:nvPr/>
          </p:nvSpPr>
          <p:spPr>
            <a:xfrm>
              <a:off x="6394175" y="164200"/>
              <a:ext cx="24450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Calibri"/>
                  <a:ea typeface="Calibri"/>
                  <a:cs typeface="Calibri"/>
                  <a:sym typeface="Calibri"/>
                </a:rPr>
                <a:t>Population Parameters ( 𝛍,𝛔)</a:t>
              </a:r>
              <a:endParaRPr i="1">
                <a:latin typeface="Calibri"/>
                <a:ea typeface="Calibri"/>
                <a:cs typeface="Calibri"/>
                <a:sym typeface="Calibri"/>
              </a:endParaRPr>
            </a:p>
          </p:txBody>
        </p:sp>
        <p:sp>
          <p:nvSpPr>
            <p:cNvPr id="476" name="Google Shape;476;p33"/>
            <p:cNvSpPr txBox="1"/>
            <p:nvPr/>
          </p:nvSpPr>
          <p:spPr>
            <a:xfrm>
              <a:off x="6376700" y="2823100"/>
              <a:ext cx="23307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Calibri"/>
                  <a:ea typeface="Calibri"/>
                  <a:cs typeface="Calibri"/>
                  <a:sym typeface="Calibri"/>
                </a:rPr>
                <a:t>Sample Statistics </a:t>
              </a:r>
              <a:r>
                <a:rPr b="1" i="1" lang="en">
                  <a:latin typeface="Calibri"/>
                  <a:ea typeface="Calibri"/>
                  <a:cs typeface="Calibri"/>
                  <a:sym typeface="Calibri"/>
                </a:rPr>
                <a:t>( x(bar)</a:t>
              </a:r>
              <a:r>
                <a:rPr i="1" lang="en">
                  <a:latin typeface="Calibri"/>
                  <a:ea typeface="Calibri"/>
                  <a:cs typeface="Calibri"/>
                  <a:sym typeface="Calibri"/>
                </a:rPr>
                <a:t>,</a:t>
              </a:r>
              <a:r>
                <a:rPr b="1" i="1" lang="en">
                  <a:latin typeface="Calibri"/>
                  <a:ea typeface="Calibri"/>
                  <a:cs typeface="Calibri"/>
                  <a:sym typeface="Calibri"/>
                </a:rPr>
                <a:t>s</a:t>
              </a:r>
              <a:r>
                <a:rPr i="1" lang="en">
                  <a:latin typeface="Calibri"/>
                  <a:ea typeface="Calibri"/>
                  <a:cs typeface="Calibri"/>
                  <a:sym typeface="Calibri"/>
                </a:rPr>
                <a:t>)</a:t>
              </a:r>
              <a:endParaRPr i="1">
                <a:latin typeface="Calibri"/>
                <a:ea typeface="Calibri"/>
                <a:cs typeface="Calibri"/>
                <a:sym typeface="Calibri"/>
              </a:endParaRPr>
            </a:p>
          </p:txBody>
        </p:sp>
      </p:grpSp>
      <p:sp>
        <p:nvSpPr>
          <p:cNvPr id="477" name="Google Shape;477;p33"/>
          <p:cNvSpPr txBox="1"/>
          <p:nvPr>
            <p:ph idx="1" type="body"/>
          </p:nvPr>
        </p:nvSpPr>
        <p:spPr>
          <a:xfrm>
            <a:off x="83100" y="2383225"/>
            <a:ext cx="6228900" cy="1087800"/>
          </a:xfrm>
          <a:prstGeom prst="rect">
            <a:avLst/>
          </a:prstGeom>
          <a:solidFill>
            <a:srgbClr val="FFFFFF"/>
          </a:solidFill>
        </p:spPr>
        <p:txBody>
          <a:bodyPr anchorCtr="0" anchor="t" bIns="91425" lIns="91425" spcFirstLastPara="1" rIns="91425" wrap="square" tIns="91425">
            <a:noAutofit/>
          </a:bodyPr>
          <a:lstStyle/>
          <a:p>
            <a:pPr indent="-349250" lvl="0" marL="457200" rtl="0" algn="l">
              <a:spcBef>
                <a:spcPts val="0"/>
              </a:spcBef>
              <a:spcAft>
                <a:spcPts val="1600"/>
              </a:spcAft>
              <a:buSzPts val="1900"/>
              <a:buChar char="●"/>
            </a:pPr>
            <a:r>
              <a:rPr lang="en" sz="1700">
                <a:latin typeface="Calibri"/>
                <a:ea typeface="Calibri"/>
                <a:cs typeface="Calibri"/>
                <a:sym typeface="Calibri"/>
              </a:rPr>
              <a:t>To represent the population well, a sample should be </a:t>
            </a:r>
            <a:r>
              <a:rPr b="1" lang="en" sz="1700">
                <a:solidFill>
                  <a:srgbClr val="CC0000"/>
                </a:solidFill>
                <a:latin typeface="Calibri"/>
                <a:ea typeface="Calibri"/>
                <a:cs typeface="Calibri"/>
                <a:sym typeface="Calibri"/>
              </a:rPr>
              <a:t>randomly collected</a:t>
            </a:r>
            <a:r>
              <a:rPr lang="en" sz="1700">
                <a:latin typeface="Calibri"/>
                <a:ea typeface="Calibri"/>
                <a:cs typeface="Calibri"/>
                <a:sym typeface="Calibri"/>
              </a:rPr>
              <a:t> and </a:t>
            </a:r>
            <a:r>
              <a:rPr b="1" lang="en" sz="1700">
                <a:solidFill>
                  <a:srgbClr val="CC0000"/>
                </a:solidFill>
                <a:latin typeface="Calibri"/>
                <a:ea typeface="Calibri"/>
                <a:cs typeface="Calibri"/>
                <a:sym typeface="Calibri"/>
              </a:rPr>
              <a:t>adequately large</a:t>
            </a:r>
            <a:r>
              <a:rPr lang="en" sz="1700">
                <a:latin typeface="Calibri"/>
                <a:ea typeface="Calibri"/>
                <a:cs typeface="Calibri"/>
                <a:sym typeface="Calibri"/>
              </a:rPr>
              <a:t>.</a:t>
            </a:r>
            <a:endParaRPr sz="2100">
              <a:latin typeface="Calibri"/>
              <a:ea typeface="Calibri"/>
              <a:cs typeface="Calibri"/>
              <a:sym typeface="Calibri"/>
            </a:endParaRPr>
          </a:p>
        </p:txBody>
      </p:sp>
      <p:sp>
        <p:nvSpPr>
          <p:cNvPr id="478" name="Google Shape;478;p33"/>
          <p:cNvSpPr txBox="1"/>
          <p:nvPr>
            <p:ph idx="1" type="body"/>
          </p:nvPr>
        </p:nvSpPr>
        <p:spPr>
          <a:xfrm>
            <a:off x="83100" y="706825"/>
            <a:ext cx="3131700" cy="4479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1600"/>
              </a:spcAft>
              <a:buNone/>
            </a:pPr>
            <a:r>
              <a:rPr b="1" lang="en" sz="1700">
                <a:latin typeface="Calibri"/>
                <a:ea typeface="Calibri"/>
                <a:cs typeface="Calibri"/>
                <a:sym typeface="Calibri"/>
              </a:rPr>
              <a:t>SAMPLE</a:t>
            </a:r>
            <a:endParaRPr b="1" sz="19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4"/>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Basic Concepts for Statistics</a:t>
            </a:r>
            <a:endParaRPr>
              <a:latin typeface="Calibri"/>
              <a:ea typeface="Calibri"/>
              <a:cs typeface="Calibri"/>
              <a:sym typeface="Calibri"/>
            </a:endParaRPr>
          </a:p>
        </p:txBody>
      </p:sp>
      <p:sp>
        <p:nvSpPr>
          <p:cNvPr id="484" name="Google Shape;484;p34"/>
          <p:cNvSpPr txBox="1"/>
          <p:nvPr>
            <p:ph idx="1" type="body"/>
          </p:nvPr>
        </p:nvSpPr>
        <p:spPr>
          <a:xfrm>
            <a:off x="14225" y="466675"/>
            <a:ext cx="2958000" cy="35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600">
                <a:solidFill>
                  <a:srgbClr val="333333"/>
                </a:solidFill>
                <a:highlight>
                  <a:srgbClr val="FFFFFF"/>
                </a:highlight>
                <a:latin typeface="Calibri"/>
                <a:ea typeface="Calibri"/>
                <a:cs typeface="Calibri"/>
                <a:sym typeface="Calibri"/>
              </a:rPr>
              <a:t>Population and Sample</a:t>
            </a:r>
            <a:endParaRPr sz="1600">
              <a:solidFill>
                <a:srgbClr val="333333"/>
              </a:solidFill>
              <a:highlight>
                <a:srgbClr val="FFFFFF"/>
              </a:highlight>
              <a:latin typeface="Calibri"/>
              <a:ea typeface="Calibri"/>
              <a:cs typeface="Calibri"/>
              <a:sym typeface="Calibri"/>
            </a:endParaRPr>
          </a:p>
        </p:txBody>
      </p:sp>
      <p:pic>
        <p:nvPicPr>
          <p:cNvPr id="485" name="Google Shape;485;p34"/>
          <p:cNvPicPr preferRelativeResize="0"/>
          <p:nvPr/>
        </p:nvPicPr>
        <p:blipFill>
          <a:blip r:embed="rId3">
            <a:alphaModFix/>
          </a:blip>
          <a:stretch>
            <a:fillRect/>
          </a:stretch>
        </p:blipFill>
        <p:spPr>
          <a:xfrm>
            <a:off x="6255175" y="749513"/>
            <a:ext cx="2782326" cy="2329375"/>
          </a:xfrm>
          <a:prstGeom prst="rect">
            <a:avLst/>
          </a:prstGeom>
          <a:noFill/>
          <a:ln>
            <a:noFill/>
          </a:ln>
        </p:spPr>
      </p:pic>
      <p:sp>
        <p:nvSpPr>
          <p:cNvPr id="486" name="Google Shape;486;p34"/>
          <p:cNvSpPr txBox="1"/>
          <p:nvPr>
            <p:ph idx="1" type="body"/>
          </p:nvPr>
        </p:nvSpPr>
        <p:spPr>
          <a:xfrm>
            <a:off x="5957825" y="3514675"/>
            <a:ext cx="3308400" cy="354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100" u="sng">
                <a:solidFill>
                  <a:srgbClr val="333333"/>
                </a:solidFill>
                <a:highlight>
                  <a:srgbClr val="FFFFFF"/>
                </a:highlight>
              </a:rPr>
              <a:t>Notations for Population and Sample</a:t>
            </a:r>
            <a:endParaRPr sz="1100" u="sng">
              <a:solidFill>
                <a:srgbClr val="333333"/>
              </a:solidFill>
              <a:highlight>
                <a:srgbClr val="FFFFFF"/>
              </a:highlight>
            </a:endParaRPr>
          </a:p>
        </p:txBody>
      </p:sp>
      <p:graphicFrame>
        <p:nvGraphicFramePr>
          <p:cNvPr id="487" name="Google Shape;487;p34"/>
          <p:cNvGraphicFramePr/>
          <p:nvPr/>
        </p:nvGraphicFramePr>
        <p:xfrm>
          <a:off x="121000" y="901000"/>
          <a:ext cx="3000000" cy="3000000"/>
        </p:xfrm>
        <a:graphic>
          <a:graphicData uri="http://schemas.openxmlformats.org/drawingml/2006/table">
            <a:tbl>
              <a:tblPr>
                <a:noFill/>
                <a:tableStyleId>{8C42100A-74D7-44DD-8638-7A5452A101F4}</a:tableStyleId>
              </a:tblPr>
              <a:tblGrid>
                <a:gridCol w="1121000"/>
                <a:gridCol w="2220575"/>
                <a:gridCol w="2519425"/>
              </a:tblGrid>
              <a:tr h="309425">
                <a:tc>
                  <a:txBody>
                    <a:bodyPr/>
                    <a:lstStyle/>
                    <a:p>
                      <a:pPr indent="0" lvl="0" marL="0" rtl="0" algn="ctr">
                        <a:spcBef>
                          <a:spcPts val="0"/>
                        </a:spcBef>
                        <a:spcAft>
                          <a:spcPts val="0"/>
                        </a:spcAft>
                        <a:buNone/>
                      </a:pPr>
                      <a:r>
                        <a:rPr b="1" lang="en" sz="1000">
                          <a:latin typeface="Calibri"/>
                          <a:ea typeface="Calibri"/>
                          <a:cs typeface="Calibri"/>
                          <a:sym typeface="Calibri"/>
                        </a:rPr>
                        <a:t>Basis</a:t>
                      </a:r>
                      <a:endParaRPr b="1" sz="1000">
                        <a:latin typeface="Calibri"/>
                        <a:ea typeface="Calibri"/>
                        <a:cs typeface="Calibri"/>
                        <a:sym typeface="Calibri"/>
                      </a:endParaRPr>
                    </a:p>
                  </a:txBody>
                  <a:tcPr marT="91425" marB="91425" marR="91425" marL="91425">
                    <a:solidFill>
                      <a:schemeClr val="lt1"/>
                    </a:solidFill>
                  </a:tcPr>
                </a:tc>
                <a:tc>
                  <a:txBody>
                    <a:bodyPr/>
                    <a:lstStyle/>
                    <a:p>
                      <a:pPr indent="0" lvl="0" marL="0" rtl="0" algn="ctr">
                        <a:spcBef>
                          <a:spcPts val="0"/>
                        </a:spcBef>
                        <a:spcAft>
                          <a:spcPts val="0"/>
                        </a:spcAft>
                        <a:buNone/>
                      </a:pPr>
                      <a:r>
                        <a:rPr b="1" lang="en" sz="1000">
                          <a:latin typeface="Calibri"/>
                          <a:ea typeface="Calibri"/>
                          <a:cs typeface="Calibri"/>
                          <a:sym typeface="Calibri"/>
                        </a:rPr>
                        <a:t>Population</a:t>
                      </a:r>
                      <a:endParaRPr b="1" sz="1000">
                        <a:latin typeface="Calibri"/>
                        <a:ea typeface="Calibri"/>
                        <a:cs typeface="Calibri"/>
                        <a:sym typeface="Calibri"/>
                      </a:endParaRPr>
                    </a:p>
                  </a:txBody>
                  <a:tcPr marT="91425" marB="91425" marR="91425" marL="91425">
                    <a:solidFill>
                      <a:schemeClr val="lt1"/>
                    </a:solidFill>
                  </a:tcPr>
                </a:tc>
                <a:tc>
                  <a:txBody>
                    <a:bodyPr/>
                    <a:lstStyle/>
                    <a:p>
                      <a:pPr indent="0" lvl="0" marL="0" rtl="0" algn="ctr">
                        <a:spcBef>
                          <a:spcPts val="0"/>
                        </a:spcBef>
                        <a:spcAft>
                          <a:spcPts val="0"/>
                        </a:spcAft>
                        <a:buNone/>
                      </a:pPr>
                      <a:r>
                        <a:rPr b="1" lang="en" sz="1000">
                          <a:latin typeface="Calibri"/>
                          <a:ea typeface="Calibri"/>
                          <a:cs typeface="Calibri"/>
                          <a:sym typeface="Calibri"/>
                        </a:rPr>
                        <a:t>Sample</a:t>
                      </a:r>
                      <a:endParaRPr b="1" sz="1000">
                        <a:latin typeface="Calibri"/>
                        <a:ea typeface="Calibri"/>
                        <a:cs typeface="Calibri"/>
                        <a:sym typeface="Calibri"/>
                      </a:endParaRPr>
                    </a:p>
                  </a:txBody>
                  <a:tcPr marT="91425" marB="91425" marR="91425" marL="91425">
                    <a:solidFill>
                      <a:schemeClr val="lt1"/>
                    </a:solidFill>
                  </a:tcPr>
                </a:tc>
              </a:tr>
              <a:tr h="1459400">
                <a:tc>
                  <a:txBody>
                    <a:bodyPr/>
                    <a:lstStyle/>
                    <a:p>
                      <a:pPr indent="0" lvl="0" marL="0" rtl="0" algn="l">
                        <a:spcBef>
                          <a:spcPts val="0"/>
                        </a:spcBef>
                        <a:spcAft>
                          <a:spcPts val="0"/>
                        </a:spcAft>
                        <a:buNone/>
                      </a:pPr>
                      <a:r>
                        <a:rPr b="1" lang="en" sz="1100">
                          <a:latin typeface="Roboto"/>
                          <a:ea typeface="Roboto"/>
                          <a:cs typeface="Roboto"/>
                          <a:sym typeface="Roboto"/>
                        </a:rPr>
                        <a:t>Meaning</a:t>
                      </a:r>
                      <a:endParaRPr b="1" sz="1100">
                        <a:latin typeface="Roboto"/>
                        <a:ea typeface="Roboto"/>
                        <a:cs typeface="Roboto"/>
                        <a:sym typeface="Roboto"/>
                      </a:endParaRPr>
                    </a:p>
                  </a:txBody>
                  <a:tcPr marT="91425" marB="91425" marR="91425" marL="91425" anchor="ctr">
                    <a:lnB cap="flat" cmpd="sng" w="9525">
                      <a:solidFill>
                        <a:srgbClr val="DDDDDD"/>
                      </a:solidFill>
                      <a:prstDash val="solid"/>
                      <a:round/>
                      <a:headEnd len="sm" w="sm" type="none"/>
                      <a:tailEnd len="sm" w="sm" type="none"/>
                    </a:lnB>
                    <a:solidFill>
                      <a:schemeClr val="lt1"/>
                    </a:solidFill>
                  </a:tcPr>
                </a:tc>
                <a:tc>
                  <a:txBody>
                    <a:bodyPr/>
                    <a:lstStyle/>
                    <a:p>
                      <a:pPr indent="0" lvl="0" marL="0" rtl="0" algn="l">
                        <a:lnSpc>
                          <a:spcPct val="152500"/>
                        </a:lnSpc>
                        <a:spcBef>
                          <a:spcPts val="0"/>
                        </a:spcBef>
                        <a:spcAft>
                          <a:spcPts val="1100"/>
                        </a:spcAft>
                        <a:buNone/>
                      </a:pPr>
                      <a:r>
                        <a:rPr lang="en" sz="1100">
                          <a:solidFill>
                            <a:srgbClr val="222222"/>
                          </a:solidFill>
                          <a:latin typeface="Roboto"/>
                          <a:ea typeface="Roboto"/>
                          <a:cs typeface="Roboto"/>
                          <a:sym typeface="Roboto"/>
                        </a:rPr>
                        <a:t>Population refers to the collection of all elements possessing common characteristics, that comprises universe.</a:t>
                      </a:r>
                      <a:endParaRPr sz="1100">
                        <a:solidFill>
                          <a:srgbClr val="222222"/>
                        </a:solidFill>
                        <a:latin typeface="Roboto"/>
                        <a:ea typeface="Roboto"/>
                        <a:cs typeface="Roboto"/>
                        <a:sym typeface="Roboto"/>
                      </a:endParaRPr>
                    </a:p>
                  </a:txBody>
                  <a:tcPr marT="76200" marB="76200" marR="76200" marL="76200">
                    <a:lnB cap="flat" cmpd="sng" w="9525">
                      <a:solidFill>
                        <a:srgbClr val="DDDDDD"/>
                      </a:solidFill>
                      <a:prstDash val="solid"/>
                      <a:round/>
                      <a:headEnd len="sm" w="sm" type="none"/>
                      <a:tailEnd len="sm" w="sm" type="none"/>
                    </a:lnB>
                    <a:solidFill>
                      <a:srgbClr val="F3F3F3"/>
                    </a:solidFill>
                  </a:tcPr>
                </a:tc>
                <a:tc>
                  <a:txBody>
                    <a:bodyPr/>
                    <a:lstStyle/>
                    <a:p>
                      <a:pPr indent="0" lvl="0" marL="0" rtl="0" algn="l">
                        <a:lnSpc>
                          <a:spcPct val="152500"/>
                        </a:lnSpc>
                        <a:spcBef>
                          <a:spcPts val="0"/>
                        </a:spcBef>
                        <a:spcAft>
                          <a:spcPts val="1100"/>
                        </a:spcAft>
                        <a:buNone/>
                      </a:pPr>
                      <a:r>
                        <a:rPr lang="en" sz="1100">
                          <a:solidFill>
                            <a:srgbClr val="222222"/>
                          </a:solidFill>
                          <a:latin typeface="Roboto"/>
                          <a:ea typeface="Roboto"/>
                          <a:cs typeface="Roboto"/>
                          <a:sym typeface="Roboto"/>
                        </a:rPr>
                        <a:t>Sample means a subgroup of the members of population chosen for participation in the study.</a:t>
                      </a:r>
                      <a:endParaRPr sz="1100">
                        <a:solidFill>
                          <a:srgbClr val="222222"/>
                        </a:solidFill>
                        <a:latin typeface="Roboto"/>
                        <a:ea typeface="Roboto"/>
                        <a:cs typeface="Roboto"/>
                        <a:sym typeface="Roboto"/>
                      </a:endParaRPr>
                    </a:p>
                  </a:txBody>
                  <a:tcPr marT="76200" marB="76200" marR="76200" marL="76200">
                    <a:lnB cap="flat" cmpd="sng" w="9525">
                      <a:solidFill>
                        <a:srgbClr val="DDDDDD"/>
                      </a:solidFill>
                      <a:prstDash val="solid"/>
                      <a:round/>
                      <a:headEnd len="sm" w="sm" type="none"/>
                      <a:tailEnd len="sm" w="sm" type="none"/>
                    </a:lnB>
                    <a:solidFill>
                      <a:srgbClr val="F3F3F3"/>
                    </a:solidFill>
                  </a:tcPr>
                </a:tc>
              </a:tr>
              <a:tr h="509900">
                <a:tc>
                  <a:txBody>
                    <a:bodyPr/>
                    <a:lstStyle/>
                    <a:p>
                      <a:pPr indent="0" lvl="0" marL="0" rtl="0" algn="l">
                        <a:lnSpc>
                          <a:spcPct val="152500"/>
                        </a:lnSpc>
                        <a:spcBef>
                          <a:spcPts val="0"/>
                        </a:spcBef>
                        <a:spcAft>
                          <a:spcPts val="1100"/>
                        </a:spcAft>
                        <a:buNone/>
                      </a:pPr>
                      <a:r>
                        <a:rPr b="1" lang="en" sz="1100">
                          <a:solidFill>
                            <a:srgbClr val="222222"/>
                          </a:solidFill>
                          <a:latin typeface="Roboto"/>
                          <a:ea typeface="Roboto"/>
                          <a:cs typeface="Roboto"/>
                          <a:sym typeface="Roboto"/>
                        </a:rPr>
                        <a:t>Includes</a:t>
                      </a:r>
                      <a:endParaRPr b="1" sz="1100">
                        <a:solidFill>
                          <a:srgbClr val="222222"/>
                        </a:solidFill>
                        <a:latin typeface="Roboto"/>
                        <a:ea typeface="Roboto"/>
                        <a:cs typeface="Roboto"/>
                        <a:sym typeface="Roboto"/>
                      </a:endParaRPr>
                    </a:p>
                  </a:txBody>
                  <a:tcPr marT="76200" marB="76200" marR="76200" marL="76200" anchor="ct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rtl="0" algn="l">
                        <a:lnSpc>
                          <a:spcPct val="152500"/>
                        </a:lnSpc>
                        <a:spcBef>
                          <a:spcPts val="0"/>
                        </a:spcBef>
                        <a:spcAft>
                          <a:spcPts val="1100"/>
                        </a:spcAft>
                        <a:buNone/>
                      </a:pPr>
                      <a:r>
                        <a:rPr lang="en" sz="1100">
                          <a:solidFill>
                            <a:srgbClr val="222222"/>
                          </a:solidFill>
                          <a:latin typeface="Roboto"/>
                          <a:ea typeface="Roboto"/>
                          <a:cs typeface="Roboto"/>
                          <a:sym typeface="Roboto"/>
                        </a:rPr>
                        <a:t>Each and every unit of the group.</a:t>
                      </a:r>
                      <a:endParaRPr sz="1100">
                        <a:solidFill>
                          <a:srgbClr val="222222"/>
                        </a:solidFill>
                        <a:latin typeface="Roboto"/>
                        <a:ea typeface="Roboto"/>
                        <a:cs typeface="Roboto"/>
                        <a:sym typeface="Roboto"/>
                      </a:endParaRPr>
                    </a:p>
                  </a:txBody>
                  <a:tcPr marT="76200" marB="76200" marR="76200" marL="76200">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rtl="0" algn="l">
                        <a:lnSpc>
                          <a:spcPct val="152500"/>
                        </a:lnSpc>
                        <a:spcBef>
                          <a:spcPts val="0"/>
                        </a:spcBef>
                        <a:spcAft>
                          <a:spcPts val="1100"/>
                        </a:spcAft>
                        <a:buNone/>
                      </a:pPr>
                      <a:r>
                        <a:rPr lang="en" sz="1100">
                          <a:solidFill>
                            <a:srgbClr val="222222"/>
                          </a:solidFill>
                          <a:latin typeface="Roboto"/>
                          <a:ea typeface="Roboto"/>
                          <a:cs typeface="Roboto"/>
                          <a:sym typeface="Roboto"/>
                        </a:rPr>
                        <a:t>Only a handful of units of population.</a:t>
                      </a:r>
                      <a:endParaRPr sz="1100">
                        <a:solidFill>
                          <a:srgbClr val="222222"/>
                        </a:solidFill>
                        <a:latin typeface="Roboto"/>
                        <a:ea typeface="Roboto"/>
                        <a:cs typeface="Roboto"/>
                        <a:sym typeface="Roboto"/>
                      </a:endParaRPr>
                    </a:p>
                  </a:txBody>
                  <a:tcPr marT="76200" marB="76200" marR="76200" marL="76200">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509900">
                <a:tc>
                  <a:txBody>
                    <a:bodyPr/>
                    <a:lstStyle/>
                    <a:p>
                      <a:pPr indent="0" lvl="0" marL="0" rtl="0" algn="l">
                        <a:lnSpc>
                          <a:spcPct val="152500"/>
                        </a:lnSpc>
                        <a:spcBef>
                          <a:spcPts val="0"/>
                        </a:spcBef>
                        <a:spcAft>
                          <a:spcPts val="1100"/>
                        </a:spcAft>
                        <a:buNone/>
                      </a:pPr>
                      <a:r>
                        <a:rPr b="1" lang="en" sz="1100">
                          <a:solidFill>
                            <a:srgbClr val="222222"/>
                          </a:solidFill>
                          <a:latin typeface="Roboto"/>
                          <a:ea typeface="Roboto"/>
                          <a:cs typeface="Roboto"/>
                          <a:sym typeface="Roboto"/>
                        </a:rPr>
                        <a:t>Characteristic</a:t>
                      </a:r>
                      <a:endParaRPr b="1" sz="1100">
                        <a:solidFill>
                          <a:srgbClr val="222222"/>
                        </a:solidFill>
                        <a:latin typeface="Roboto"/>
                        <a:ea typeface="Roboto"/>
                        <a:cs typeface="Roboto"/>
                        <a:sym typeface="Roboto"/>
                      </a:endParaRPr>
                    </a:p>
                  </a:txBody>
                  <a:tcPr marT="76200" marB="76200" marR="76200" marL="76200" anchor="ct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rtl="0" algn="l">
                        <a:lnSpc>
                          <a:spcPct val="152500"/>
                        </a:lnSpc>
                        <a:spcBef>
                          <a:spcPts val="0"/>
                        </a:spcBef>
                        <a:spcAft>
                          <a:spcPts val="1100"/>
                        </a:spcAft>
                        <a:buNone/>
                      </a:pPr>
                      <a:r>
                        <a:rPr lang="en" sz="1100">
                          <a:solidFill>
                            <a:srgbClr val="222222"/>
                          </a:solidFill>
                          <a:latin typeface="Roboto"/>
                          <a:ea typeface="Roboto"/>
                          <a:cs typeface="Roboto"/>
                          <a:sym typeface="Roboto"/>
                        </a:rPr>
                        <a:t>Parameter</a:t>
                      </a:r>
                      <a:endParaRPr sz="1100">
                        <a:solidFill>
                          <a:srgbClr val="222222"/>
                        </a:solidFill>
                        <a:latin typeface="Roboto"/>
                        <a:ea typeface="Roboto"/>
                        <a:cs typeface="Roboto"/>
                        <a:sym typeface="Roboto"/>
                      </a:endParaRPr>
                    </a:p>
                  </a:txBody>
                  <a:tcPr marT="76200" marB="76200" marR="76200" marL="76200">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rtl="0" algn="l">
                        <a:lnSpc>
                          <a:spcPct val="152500"/>
                        </a:lnSpc>
                        <a:spcBef>
                          <a:spcPts val="0"/>
                        </a:spcBef>
                        <a:spcAft>
                          <a:spcPts val="1100"/>
                        </a:spcAft>
                        <a:buNone/>
                      </a:pPr>
                      <a:r>
                        <a:rPr lang="en" sz="1100">
                          <a:solidFill>
                            <a:srgbClr val="222222"/>
                          </a:solidFill>
                          <a:latin typeface="Roboto"/>
                          <a:ea typeface="Roboto"/>
                          <a:cs typeface="Roboto"/>
                          <a:sym typeface="Roboto"/>
                        </a:rPr>
                        <a:t>Statistic</a:t>
                      </a:r>
                      <a:endParaRPr sz="1100">
                        <a:solidFill>
                          <a:srgbClr val="222222"/>
                        </a:solidFill>
                        <a:latin typeface="Roboto"/>
                        <a:ea typeface="Roboto"/>
                        <a:cs typeface="Roboto"/>
                        <a:sym typeface="Roboto"/>
                      </a:endParaRPr>
                    </a:p>
                  </a:txBody>
                  <a:tcPr marT="76200" marB="76200" marR="76200" marL="76200">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509900">
                <a:tc>
                  <a:txBody>
                    <a:bodyPr/>
                    <a:lstStyle/>
                    <a:p>
                      <a:pPr indent="0" lvl="0" marL="0" rtl="0" algn="l">
                        <a:lnSpc>
                          <a:spcPct val="152500"/>
                        </a:lnSpc>
                        <a:spcBef>
                          <a:spcPts val="0"/>
                        </a:spcBef>
                        <a:spcAft>
                          <a:spcPts val="1100"/>
                        </a:spcAft>
                        <a:buNone/>
                      </a:pPr>
                      <a:r>
                        <a:rPr b="1" lang="en" sz="1100">
                          <a:solidFill>
                            <a:srgbClr val="222222"/>
                          </a:solidFill>
                          <a:latin typeface="Roboto"/>
                          <a:ea typeface="Roboto"/>
                          <a:cs typeface="Roboto"/>
                          <a:sym typeface="Roboto"/>
                        </a:rPr>
                        <a:t>Data collection</a:t>
                      </a:r>
                      <a:endParaRPr b="1" sz="1100">
                        <a:solidFill>
                          <a:srgbClr val="222222"/>
                        </a:solidFill>
                        <a:latin typeface="Roboto"/>
                        <a:ea typeface="Roboto"/>
                        <a:cs typeface="Roboto"/>
                        <a:sym typeface="Roboto"/>
                      </a:endParaRPr>
                    </a:p>
                  </a:txBody>
                  <a:tcPr marT="76200" marB="76200" marR="76200" marL="76200" anchor="ct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rtl="0" algn="l">
                        <a:lnSpc>
                          <a:spcPct val="152500"/>
                        </a:lnSpc>
                        <a:spcBef>
                          <a:spcPts val="0"/>
                        </a:spcBef>
                        <a:spcAft>
                          <a:spcPts val="1100"/>
                        </a:spcAft>
                        <a:buNone/>
                      </a:pPr>
                      <a:r>
                        <a:rPr lang="en" sz="1100">
                          <a:solidFill>
                            <a:srgbClr val="222222"/>
                          </a:solidFill>
                          <a:latin typeface="Roboto"/>
                          <a:ea typeface="Roboto"/>
                          <a:cs typeface="Roboto"/>
                          <a:sym typeface="Roboto"/>
                        </a:rPr>
                        <a:t>Complete enumeration or census</a:t>
                      </a:r>
                      <a:endParaRPr sz="1100">
                        <a:solidFill>
                          <a:srgbClr val="222222"/>
                        </a:solidFill>
                        <a:latin typeface="Roboto"/>
                        <a:ea typeface="Roboto"/>
                        <a:cs typeface="Roboto"/>
                        <a:sym typeface="Roboto"/>
                      </a:endParaRPr>
                    </a:p>
                  </a:txBody>
                  <a:tcPr marT="76200" marB="76200" marR="76200" marL="76200">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rtl="0" algn="l">
                        <a:lnSpc>
                          <a:spcPct val="152500"/>
                        </a:lnSpc>
                        <a:spcBef>
                          <a:spcPts val="0"/>
                        </a:spcBef>
                        <a:spcAft>
                          <a:spcPts val="1100"/>
                        </a:spcAft>
                        <a:buNone/>
                      </a:pPr>
                      <a:r>
                        <a:rPr lang="en" sz="1100">
                          <a:solidFill>
                            <a:srgbClr val="222222"/>
                          </a:solidFill>
                          <a:latin typeface="Roboto"/>
                          <a:ea typeface="Roboto"/>
                          <a:cs typeface="Roboto"/>
                          <a:sym typeface="Roboto"/>
                        </a:rPr>
                        <a:t>Sample survey or sampling</a:t>
                      </a:r>
                      <a:endParaRPr sz="1100">
                        <a:solidFill>
                          <a:srgbClr val="222222"/>
                        </a:solidFill>
                        <a:latin typeface="Roboto"/>
                        <a:ea typeface="Roboto"/>
                        <a:cs typeface="Roboto"/>
                        <a:sym typeface="Roboto"/>
                      </a:endParaRPr>
                    </a:p>
                  </a:txBody>
                  <a:tcPr marT="76200" marB="76200" marR="76200" marL="76200">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607875">
                <a:tc>
                  <a:txBody>
                    <a:bodyPr/>
                    <a:lstStyle/>
                    <a:p>
                      <a:pPr indent="0" lvl="0" marL="0" rtl="0" algn="l">
                        <a:lnSpc>
                          <a:spcPct val="152500"/>
                        </a:lnSpc>
                        <a:spcBef>
                          <a:spcPts val="0"/>
                        </a:spcBef>
                        <a:spcAft>
                          <a:spcPts val="1100"/>
                        </a:spcAft>
                        <a:buNone/>
                      </a:pPr>
                      <a:r>
                        <a:rPr b="1" lang="en" sz="1100">
                          <a:solidFill>
                            <a:srgbClr val="222222"/>
                          </a:solidFill>
                          <a:latin typeface="Roboto"/>
                          <a:ea typeface="Roboto"/>
                          <a:cs typeface="Roboto"/>
                          <a:sym typeface="Roboto"/>
                        </a:rPr>
                        <a:t>Focus on</a:t>
                      </a:r>
                      <a:endParaRPr b="1" sz="1100">
                        <a:solidFill>
                          <a:srgbClr val="222222"/>
                        </a:solidFill>
                        <a:latin typeface="Roboto"/>
                        <a:ea typeface="Roboto"/>
                        <a:cs typeface="Roboto"/>
                        <a:sym typeface="Roboto"/>
                      </a:endParaRPr>
                    </a:p>
                  </a:txBody>
                  <a:tcPr marT="76200" marB="76200" marR="76200" marL="76200" anchor="ctr">
                    <a:lnT cap="flat" cmpd="sng" w="9525">
                      <a:solidFill>
                        <a:srgbClr val="DDDDDD"/>
                      </a:solidFill>
                      <a:prstDash val="solid"/>
                      <a:round/>
                      <a:headEnd len="sm" w="sm" type="none"/>
                      <a:tailEnd len="sm" w="sm" type="none"/>
                    </a:lnT>
                    <a:solidFill>
                      <a:srgbClr val="F3F3F3"/>
                    </a:solidFill>
                  </a:tcPr>
                </a:tc>
                <a:tc>
                  <a:txBody>
                    <a:bodyPr/>
                    <a:lstStyle/>
                    <a:p>
                      <a:pPr indent="0" lvl="0" marL="0" rtl="0" algn="l">
                        <a:lnSpc>
                          <a:spcPct val="152500"/>
                        </a:lnSpc>
                        <a:spcBef>
                          <a:spcPts val="0"/>
                        </a:spcBef>
                        <a:spcAft>
                          <a:spcPts val="1100"/>
                        </a:spcAft>
                        <a:buNone/>
                      </a:pPr>
                      <a:r>
                        <a:rPr lang="en" sz="1100">
                          <a:solidFill>
                            <a:srgbClr val="222222"/>
                          </a:solidFill>
                          <a:latin typeface="Roboto"/>
                          <a:ea typeface="Roboto"/>
                          <a:cs typeface="Roboto"/>
                          <a:sym typeface="Roboto"/>
                        </a:rPr>
                        <a:t>Identifying the characteristics.</a:t>
                      </a:r>
                      <a:endParaRPr sz="1100">
                        <a:solidFill>
                          <a:srgbClr val="222222"/>
                        </a:solidFill>
                        <a:latin typeface="Roboto"/>
                        <a:ea typeface="Roboto"/>
                        <a:cs typeface="Roboto"/>
                        <a:sym typeface="Roboto"/>
                      </a:endParaRPr>
                    </a:p>
                  </a:txBody>
                  <a:tcPr marT="76200" marB="76200" marR="76200" marL="76200">
                    <a:lnT cap="flat" cmpd="sng" w="9525">
                      <a:solidFill>
                        <a:srgbClr val="DDDDDD"/>
                      </a:solidFill>
                      <a:prstDash val="solid"/>
                      <a:round/>
                      <a:headEnd len="sm" w="sm" type="none"/>
                      <a:tailEnd len="sm" w="sm" type="none"/>
                    </a:lnT>
                    <a:solidFill>
                      <a:srgbClr val="F3F3F3"/>
                    </a:solidFill>
                  </a:tcPr>
                </a:tc>
                <a:tc>
                  <a:txBody>
                    <a:bodyPr/>
                    <a:lstStyle/>
                    <a:p>
                      <a:pPr indent="0" lvl="0" marL="0" rtl="0" algn="l">
                        <a:lnSpc>
                          <a:spcPct val="152500"/>
                        </a:lnSpc>
                        <a:spcBef>
                          <a:spcPts val="0"/>
                        </a:spcBef>
                        <a:spcAft>
                          <a:spcPts val="1100"/>
                        </a:spcAft>
                        <a:buNone/>
                      </a:pPr>
                      <a:r>
                        <a:rPr lang="en" sz="1100">
                          <a:solidFill>
                            <a:srgbClr val="222222"/>
                          </a:solidFill>
                          <a:latin typeface="Roboto"/>
                          <a:ea typeface="Roboto"/>
                          <a:cs typeface="Roboto"/>
                          <a:sym typeface="Roboto"/>
                        </a:rPr>
                        <a:t>Making inferences about population.</a:t>
                      </a:r>
                      <a:endParaRPr sz="1100">
                        <a:solidFill>
                          <a:srgbClr val="222222"/>
                        </a:solidFill>
                        <a:latin typeface="Roboto"/>
                        <a:ea typeface="Roboto"/>
                        <a:cs typeface="Roboto"/>
                        <a:sym typeface="Roboto"/>
                      </a:endParaRPr>
                    </a:p>
                  </a:txBody>
                  <a:tcPr marT="76200" marB="76200" marR="76200" marL="76200">
                    <a:lnT cap="flat" cmpd="sng" w="9525">
                      <a:solidFill>
                        <a:srgbClr val="DDDDDD"/>
                      </a:solidFill>
                      <a:prstDash val="solid"/>
                      <a:round/>
                      <a:headEnd len="sm" w="sm" type="none"/>
                      <a:tailEnd len="sm" w="sm" type="none"/>
                    </a:lnT>
                    <a:solidFill>
                      <a:srgbClr val="F3F3F3"/>
                    </a:solidFill>
                  </a:tcPr>
                </a:tc>
              </a:tr>
            </a:tbl>
          </a:graphicData>
        </a:graphic>
      </p:graphicFrame>
      <p:pic>
        <p:nvPicPr>
          <p:cNvPr id="488" name="Google Shape;488;p34"/>
          <p:cNvPicPr preferRelativeResize="0"/>
          <p:nvPr/>
        </p:nvPicPr>
        <p:blipFill>
          <a:blip r:embed="rId4">
            <a:alphaModFix/>
          </a:blip>
          <a:stretch>
            <a:fillRect/>
          </a:stretch>
        </p:blipFill>
        <p:spPr>
          <a:xfrm>
            <a:off x="5982000" y="4168175"/>
            <a:ext cx="3079675" cy="819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5"/>
          <p:cNvSpPr/>
          <p:nvPr/>
        </p:nvSpPr>
        <p:spPr>
          <a:xfrm>
            <a:off x="150" y="1842450"/>
            <a:ext cx="9144000" cy="13203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txBox="1"/>
          <p:nvPr>
            <p:ph idx="1" type="body"/>
          </p:nvPr>
        </p:nvSpPr>
        <p:spPr>
          <a:xfrm>
            <a:off x="623825" y="2066875"/>
            <a:ext cx="6642000" cy="835500"/>
          </a:xfrm>
          <a:prstGeom prst="rect">
            <a:avLst/>
          </a:prstGeom>
        </p:spPr>
        <p:txBody>
          <a:bodyPr anchorCtr="0" anchor="t" bIns="91425" lIns="91425" spcFirstLastPara="1" rIns="91425" wrap="square" tIns="91425">
            <a:noAutofit/>
          </a:bodyPr>
          <a:lstStyle/>
          <a:p>
            <a:pPr indent="0" lvl="0" marL="457200" rtl="0" algn="ctr">
              <a:spcBef>
                <a:spcPts val="0"/>
              </a:spcBef>
              <a:spcAft>
                <a:spcPts val="1600"/>
              </a:spcAft>
              <a:buNone/>
            </a:pPr>
            <a:r>
              <a:rPr lang="en" sz="4000">
                <a:solidFill>
                  <a:srgbClr val="333333"/>
                </a:solidFill>
                <a:latin typeface="Roboto"/>
                <a:ea typeface="Roboto"/>
                <a:cs typeface="Roboto"/>
                <a:sym typeface="Roboto"/>
              </a:rPr>
              <a:t>Descriptive Statistics</a:t>
            </a:r>
            <a:endParaRPr sz="4000">
              <a:solidFill>
                <a:srgbClr val="333333"/>
              </a:solidFill>
              <a:latin typeface="Roboto"/>
              <a:ea typeface="Roboto"/>
              <a:cs typeface="Roboto"/>
              <a:sym typeface="Roboto"/>
            </a:endParaRPr>
          </a:p>
        </p:txBody>
      </p:sp>
      <p:pic>
        <p:nvPicPr>
          <p:cNvPr id="495" name="Google Shape;495;p35"/>
          <p:cNvPicPr preferRelativeResize="0"/>
          <p:nvPr/>
        </p:nvPicPr>
        <p:blipFill>
          <a:blip r:embed="rId3">
            <a:alphaModFix/>
          </a:blip>
          <a:stretch>
            <a:fillRect/>
          </a:stretch>
        </p:blipFill>
        <p:spPr>
          <a:xfrm>
            <a:off x="6964675" y="2655050"/>
            <a:ext cx="1928300" cy="2332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6"/>
          <p:cNvSpPr/>
          <p:nvPr/>
        </p:nvSpPr>
        <p:spPr>
          <a:xfrm>
            <a:off x="142550" y="4133675"/>
            <a:ext cx="8815200" cy="962100"/>
          </a:xfrm>
          <a:prstGeom prst="roundRect">
            <a:avLst>
              <a:gd fmla="val 6851" name="adj"/>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6"/>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Measures of Central Tendency</a:t>
            </a:r>
            <a:endParaRPr>
              <a:latin typeface="Calibri"/>
              <a:ea typeface="Calibri"/>
              <a:cs typeface="Calibri"/>
              <a:sym typeface="Calibri"/>
            </a:endParaRPr>
          </a:p>
        </p:txBody>
      </p:sp>
      <p:sp>
        <p:nvSpPr>
          <p:cNvPr id="502" name="Google Shape;502;p36"/>
          <p:cNvSpPr txBox="1"/>
          <p:nvPr>
            <p:ph idx="1" type="body"/>
          </p:nvPr>
        </p:nvSpPr>
        <p:spPr>
          <a:xfrm>
            <a:off x="14225" y="466675"/>
            <a:ext cx="8815200" cy="7554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333333"/>
                </a:solidFill>
                <a:highlight>
                  <a:srgbClr val="FFFFFF"/>
                </a:highlight>
                <a:latin typeface="Roboto"/>
                <a:ea typeface="Roboto"/>
                <a:cs typeface="Roboto"/>
                <a:sym typeface="Roboto"/>
              </a:rPr>
              <a:t>Measure of Central Tendency is a single value that attempts to describe a set of data by identifying a central position within that set of data. There are 3 measures of Central Tendency -</a:t>
            </a:r>
            <a:endParaRPr sz="1400">
              <a:solidFill>
                <a:srgbClr val="333333"/>
              </a:solidFill>
              <a:highlight>
                <a:srgbClr val="FFFFFF"/>
              </a:highlight>
              <a:latin typeface="Roboto"/>
              <a:ea typeface="Roboto"/>
              <a:cs typeface="Roboto"/>
              <a:sym typeface="Roboto"/>
            </a:endParaRPr>
          </a:p>
        </p:txBody>
      </p:sp>
      <p:sp>
        <p:nvSpPr>
          <p:cNvPr id="503" name="Google Shape;503;p36"/>
          <p:cNvSpPr/>
          <p:nvPr/>
        </p:nvSpPr>
        <p:spPr>
          <a:xfrm>
            <a:off x="3659286" y="1050730"/>
            <a:ext cx="1825500" cy="5253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libri"/>
                <a:ea typeface="Calibri"/>
                <a:cs typeface="Calibri"/>
                <a:sym typeface="Calibri"/>
              </a:rPr>
              <a:t>Measure of Central Tendency</a:t>
            </a:r>
            <a:endParaRPr>
              <a:solidFill>
                <a:srgbClr val="FFFFFF"/>
              </a:solidFill>
              <a:latin typeface="Calibri"/>
              <a:ea typeface="Calibri"/>
              <a:cs typeface="Calibri"/>
              <a:sym typeface="Calibri"/>
            </a:endParaRPr>
          </a:p>
        </p:txBody>
      </p:sp>
      <p:sp>
        <p:nvSpPr>
          <p:cNvPr id="504" name="Google Shape;504;p36"/>
          <p:cNvSpPr/>
          <p:nvPr/>
        </p:nvSpPr>
        <p:spPr>
          <a:xfrm>
            <a:off x="357538" y="1890102"/>
            <a:ext cx="1825500" cy="525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Mean (Average)</a:t>
            </a:r>
            <a:endParaRPr>
              <a:solidFill>
                <a:srgbClr val="FFFFFF"/>
              </a:solidFill>
              <a:latin typeface="Roboto"/>
              <a:ea typeface="Roboto"/>
              <a:cs typeface="Roboto"/>
              <a:sym typeface="Roboto"/>
            </a:endParaRPr>
          </a:p>
        </p:txBody>
      </p:sp>
      <p:sp>
        <p:nvSpPr>
          <p:cNvPr id="505" name="Google Shape;505;p36"/>
          <p:cNvSpPr/>
          <p:nvPr/>
        </p:nvSpPr>
        <p:spPr>
          <a:xfrm>
            <a:off x="6808522" y="1890102"/>
            <a:ext cx="1825500" cy="525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Mode</a:t>
            </a:r>
            <a:endParaRPr>
              <a:solidFill>
                <a:srgbClr val="FFFFFF"/>
              </a:solidFill>
            </a:endParaRPr>
          </a:p>
        </p:txBody>
      </p:sp>
      <p:cxnSp>
        <p:nvCxnSpPr>
          <p:cNvPr id="506" name="Google Shape;506;p36"/>
          <p:cNvCxnSpPr>
            <a:stCxn id="503" idx="2"/>
            <a:endCxn id="505" idx="0"/>
          </p:cNvCxnSpPr>
          <p:nvPr/>
        </p:nvCxnSpPr>
        <p:spPr>
          <a:xfrm flipH="1" rot="-5400000">
            <a:off x="5989536" y="158530"/>
            <a:ext cx="314100" cy="31491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507" name="Google Shape;507;p36"/>
          <p:cNvCxnSpPr>
            <a:stCxn id="504" idx="0"/>
            <a:endCxn id="503" idx="2"/>
          </p:cNvCxnSpPr>
          <p:nvPr/>
        </p:nvCxnSpPr>
        <p:spPr>
          <a:xfrm rot="-5400000">
            <a:off x="2764138" y="82152"/>
            <a:ext cx="314100" cy="3301800"/>
          </a:xfrm>
          <a:prstGeom prst="bentConnector3">
            <a:avLst>
              <a:gd fmla="val 49995" name="adj1"/>
            </a:avLst>
          </a:prstGeom>
          <a:noFill/>
          <a:ln cap="flat" cmpd="sng" w="9525">
            <a:solidFill>
              <a:srgbClr val="C2C2C2"/>
            </a:solidFill>
            <a:prstDash val="solid"/>
            <a:round/>
            <a:headEnd len="sm" w="sm" type="none"/>
            <a:tailEnd len="sm" w="sm" type="none"/>
          </a:ln>
        </p:spPr>
      </p:cxnSp>
      <p:sp>
        <p:nvSpPr>
          <p:cNvPr id="508" name="Google Shape;508;p36"/>
          <p:cNvSpPr/>
          <p:nvPr/>
        </p:nvSpPr>
        <p:spPr>
          <a:xfrm>
            <a:off x="3659286" y="1888930"/>
            <a:ext cx="1825500" cy="525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libri"/>
                <a:ea typeface="Calibri"/>
                <a:cs typeface="Calibri"/>
                <a:sym typeface="Calibri"/>
              </a:rPr>
              <a:t>Median</a:t>
            </a:r>
            <a:endParaRPr>
              <a:solidFill>
                <a:srgbClr val="FFFFFF"/>
              </a:solidFill>
              <a:latin typeface="Calibri"/>
              <a:ea typeface="Calibri"/>
              <a:cs typeface="Calibri"/>
              <a:sym typeface="Calibri"/>
            </a:endParaRPr>
          </a:p>
        </p:txBody>
      </p:sp>
      <p:cxnSp>
        <p:nvCxnSpPr>
          <p:cNvPr id="509" name="Google Shape;509;p36"/>
          <p:cNvCxnSpPr/>
          <p:nvPr/>
        </p:nvCxnSpPr>
        <p:spPr>
          <a:xfrm flipH="1">
            <a:off x="2871025" y="1949675"/>
            <a:ext cx="11100" cy="2006400"/>
          </a:xfrm>
          <a:prstGeom prst="straightConnector1">
            <a:avLst/>
          </a:prstGeom>
          <a:noFill/>
          <a:ln cap="flat" cmpd="sng" w="9525">
            <a:solidFill>
              <a:schemeClr val="dk2"/>
            </a:solidFill>
            <a:prstDash val="solid"/>
            <a:round/>
            <a:headEnd len="med" w="med" type="none"/>
            <a:tailEnd len="med" w="med" type="none"/>
          </a:ln>
        </p:spPr>
      </p:cxnSp>
      <p:sp>
        <p:nvSpPr>
          <p:cNvPr id="510" name="Google Shape;510;p36"/>
          <p:cNvSpPr txBox="1"/>
          <p:nvPr/>
        </p:nvSpPr>
        <p:spPr>
          <a:xfrm>
            <a:off x="102575" y="2406875"/>
            <a:ext cx="2702100" cy="163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latin typeface="Calibri"/>
                <a:ea typeface="Calibri"/>
                <a:cs typeface="Calibri"/>
                <a:sym typeface="Calibri"/>
              </a:rPr>
              <a:t>The arithmetic mean of a set of observations is their </a:t>
            </a:r>
            <a:r>
              <a:rPr b="1" lang="en">
                <a:latin typeface="Calibri"/>
                <a:ea typeface="Calibri"/>
                <a:cs typeface="Calibri"/>
                <a:sym typeface="Calibri"/>
              </a:rPr>
              <a:t>average</a:t>
            </a:r>
            <a:r>
              <a:rPr lang="en">
                <a:latin typeface="Calibri"/>
                <a:ea typeface="Calibri"/>
                <a:cs typeface="Calibri"/>
                <a:sym typeface="Calibri"/>
              </a:rPr>
              <a:t>.</a:t>
            </a:r>
            <a:endParaRPr>
              <a:latin typeface="Calibri"/>
              <a:ea typeface="Calibri"/>
              <a:cs typeface="Calibri"/>
              <a:sym typeface="Calibri"/>
            </a:endParaRPr>
          </a:p>
          <a:p>
            <a:pPr indent="-317500" lvl="0" marL="457200" rtl="0" algn="l">
              <a:spcBef>
                <a:spcPts val="0"/>
              </a:spcBef>
              <a:spcAft>
                <a:spcPts val="0"/>
              </a:spcAft>
              <a:buSzPts val="1400"/>
              <a:buChar char="●"/>
            </a:pPr>
            <a:r>
              <a:rPr lang="en">
                <a:latin typeface="Calibri"/>
                <a:ea typeface="Calibri"/>
                <a:cs typeface="Calibri"/>
                <a:sym typeface="Calibri"/>
              </a:rPr>
              <a:t>It is equal to the </a:t>
            </a:r>
            <a:r>
              <a:rPr b="1" lang="en">
                <a:latin typeface="Calibri"/>
                <a:ea typeface="Calibri"/>
                <a:cs typeface="Calibri"/>
                <a:sym typeface="Calibri"/>
              </a:rPr>
              <a:t>sum of all observations divided by the number of observations</a:t>
            </a:r>
            <a:r>
              <a:rPr lang="en">
                <a:latin typeface="Calibri"/>
                <a:ea typeface="Calibri"/>
                <a:cs typeface="Calibri"/>
                <a:sym typeface="Calibri"/>
              </a:rPr>
              <a:t> in the set.</a:t>
            </a:r>
            <a:endParaRPr>
              <a:latin typeface="Calibri"/>
              <a:ea typeface="Calibri"/>
              <a:cs typeface="Calibri"/>
              <a:sym typeface="Calibri"/>
            </a:endParaRPr>
          </a:p>
        </p:txBody>
      </p:sp>
      <p:sp>
        <p:nvSpPr>
          <p:cNvPr id="511" name="Google Shape;511;p36"/>
          <p:cNvSpPr txBox="1"/>
          <p:nvPr/>
        </p:nvSpPr>
        <p:spPr>
          <a:xfrm>
            <a:off x="2998175" y="2406875"/>
            <a:ext cx="2856300" cy="1726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latin typeface="Calibri"/>
                <a:ea typeface="Calibri"/>
                <a:cs typeface="Calibri"/>
                <a:sym typeface="Calibri"/>
              </a:rPr>
              <a:t>The median is an </a:t>
            </a:r>
            <a:r>
              <a:rPr b="1" lang="en">
                <a:latin typeface="Calibri"/>
                <a:ea typeface="Calibri"/>
                <a:cs typeface="Calibri"/>
                <a:sym typeface="Calibri"/>
              </a:rPr>
              <a:t>observation in the center of the data</a:t>
            </a:r>
            <a:r>
              <a:rPr lang="en">
                <a:latin typeface="Calibri"/>
                <a:ea typeface="Calibri"/>
                <a:cs typeface="Calibri"/>
                <a:sym typeface="Calibri"/>
              </a:rPr>
              <a:t> set </a:t>
            </a:r>
            <a:r>
              <a:rPr b="1" lang="en">
                <a:latin typeface="Calibri"/>
                <a:ea typeface="Calibri"/>
                <a:cs typeface="Calibri"/>
                <a:sym typeface="Calibri"/>
              </a:rPr>
              <a:t>arranged</a:t>
            </a:r>
            <a:r>
              <a:rPr lang="en">
                <a:latin typeface="Calibri"/>
                <a:ea typeface="Calibri"/>
                <a:cs typeface="Calibri"/>
                <a:sym typeface="Calibri"/>
              </a:rPr>
              <a:t> in ascending or descending order. </a:t>
            </a:r>
            <a:endParaRPr>
              <a:latin typeface="Calibri"/>
              <a:ea typeface="Calibri"/>
              <a:cs typeface="Calibri"/>
              <a:sym typeface="Calibri"/>
            </a:endParaRPr>
          </a:p>
          <a:p>
            <a:pPr indent="-317500" lvl="0" marL="457200" rtl="0" algn="l">
              <a:spcBef>
                <a:spcPts val="0"/>
              </a:spcBef>
              <a:spcAft>
                <a:spcPts val="0"/>
              </a:spcAft>
              <a:buSzPts val="1400"/>
              <a:buChar char="●"/>
            </a:pPr>
            <a:r>
              <a:rPr b="1" lang="en">
                <a:latin typeface="Calibri"/>
                <a:ea typeface="Calibri"/>
                <a:cs typeface="Calibri"/>
                <a:sym typeface="Calibri"/>
              </a:rPr>
              <a:t>One-half of the data lie above this observation</a:t>
            </a:r>
            <a:r>
              <a:rPr lang="en">
                <a:latin typeface="Calibri"/>
                <a:ea typeface="Calibri"/>
                <a:cs typeface="Calibri"/>
                <a:sym typeface="Calibri"/>
              </a:rPr>
              <a:t>, and one-half of the data lie below it.</a:t>
            </a:r>
            <a:endParaRPr>
              <a:latin typeface="Calibri"/>
              <a:ea typeface="Calibri"/>
              <a:cs typeface="Calibri"/>
              <a:sym typeface="Calibri"/>
            </a:endParaRPr>
          </a:p>
        </p:txBody>
      </p:sp>
      <p:sp>
        <p:nvSpPr>
          <p:cNvPr id="512" name="Google Shape;512;p36"/>
          <p:cNvSpPr txBox="1"/>
          <p:nvPr/>
        </p:nvSpPr>
        <p:spPr>
          <a:xfrm>
            <a:off x="6122375" y="2406875"/>
            <a:ext cx="2646600" cy="183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latin typeface="Calibri"/>
                <a:ea typeface="Calibri"/>
                <a:cs typeface="Calibri"/>
                <a:sym typeface="Calibri"/>
              </a:rPr>
              <a:t>The mode of the data set is the </a:t>
            </a:r>
            <a:r>
              <a:rPr b="1" lang="en">
                <a:latin typeface="Calibri"/>
                <a:ea typeface="Calibri"/>
                <a:cs typeface="Calibri"/>
                <a:sym typeface="Calibri"/>
              </a:rPr>
              <a:t>value that occurs most frequently.</a:t>
            </a:r>
            <a:endParaRPr b="1">
              <a:latin typeface="Calibri"/>
              <a:ea typeface="Calibri"/>
              <a:cs typeface="Calibri"/>
              <a:sym typeface="Calibri"/>
            </a:endParaRPr>
          </a:p>
        </p:txBody>
      </p:sp>
      <p:cxnSp>
        <p:nvCxnSpPr>
          <p:cNvPr id="513" name="Google Shape;513;p36"/>
          <p:cNvCxnSpPr/>
          <p:nvPr/>
        </p:nvCxnSpPr>
        <p:spPr>
          <a:xfrm flipH="1">
            <a:off x="6071425" y="1949675"/>
            <a:ext cx="11100" cy="2006400"/>
          </a:xfrm>
          <a:prstGeom prst="straightConnector1">
            <a:avLst/>
          </a:prstGeom>
          <a:noFill/>
          <a:ln cap="flat" cmpd="sng" w="9525">
            <a:solidFill>
              <a:schemeClr val="dk2"/>
            </a:solidFill>
            <a:prstDash val="solid"/>
            <a:round/>
            <a:headEnd len="med" w="med" type="none"/>
            <a:tailEnd len="med" w="med" type="none"/>
          </a:ln>
        </p:spPr>
      </p:cxnSp>
      <p:sp>
        <p:nvSpPr>
          <p:cNvPr id="514" name="Google Shape;514;p36"/>
          <p:cNvSpPr txBox="1"/>
          <p:nvPr/>
        </p:nvSpPr>
        <p:spPr>
          <a:xfrm>
            <a:off x="280175" y="4261575"/>
            <a:ext cx="8625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Calibri"/>
                <a:ea typeface="Calibri"/>
                <a:cs typeface="Calibri"/>
                <a:sym typeface="Calibri"/>
              </a:rPr>
              <a:t>The mean, median and mode are all valid measures of central tendency, but under different conditions, some measures of central tendency become more appropriate to use than others.</a:t>
            </a:r>
            <a:endParaRPr sz="17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par>
                                <p:cTn fill="hold" nodeType="with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7"/>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Measures of Central Tendency</a:t>
            </a:r>
            <a:endParaRPr>
              <a:latin typeface="Calibri"/>
              <a:ea typeface="Calibri"/>
              <a:cs typeface="Calibri"/>
              <a:sym typeface="Calibri"/>
            </a:endParaRPr>
          </a:p>
        </p:txBody>
      </p:sp>
      <p:graphicFrame>
        <p:nvGraphicFramePr>
          <p:cNvPr id="520" name="Google Shape;520;p37"/>
          <p:cNvGraphicFramePr/>
          <p:nvPr/>
        </p:nvGraphicFramePr>
        <p:xfrm>
          <a:off x="6983300" y="179525"/>
          <a:ext cx="3000000" cy="3000000"/>
        </p:xfrm>
        <a:graphic>
          <a:graphicData uri="http://schemas.openxmlformats.org/drawingml/2006/table">
            <a:tbl>
              <a:tblPr>
                <a:noFill/>
                <a:tableStyleId>{8C42100A-74D7-44DD-8638-7A5452A101F4}</a:tableStyleId>
              </a:tblPr>
              <a:tblGrid>
                <a:gridCol w="913925"/>
                <a:gridCol w="1004225"/>
              </a:tblGrid>
              <a:tr h="312625">
                <a:tc>
                  <a:txBody>
                    <a:bodyPr/>
                    <a:lstStyle/>
                    <a:p>
                      <a:pPr indent="0" lvl="0" marL="0" rtl="0" algn="ctr">
                        <a:spcBef>
                          <a:spcPts val="0"/>
                        </a:spcBef>
                        <a:spcAft>
                          <a:spcPts val="0"/>
                        </a:spcAft>
                        <a:buNone/>
                      </a:pPr>
                      <a:r>
                        <a:rPr b="1" lang="en" sz="1000"/>
                        <a:t>Value</a:t>
                      </a:r>
                      <a:endParaRPr b="1" sz="1000"/>
                    </a:p>
                  </a:txBody>
                  <a:tcPr marT="91425" marB="91425" marR="91425" marL="91425">
                    <a:solidFill>
                      <a:srgbClr val="FFFFFF"/>
                    </a:solidFill>
                  </a:tcPr>
                </a:tc>
                <a:tc>
                  <a:txBody>
                    <a:bodyPr/>
                    <a:lstStyle/>
                    <a:p>
                      <a:pPr indent="0" lvl="0" marL="0" rtl="0" algn="ctr">
                        <a:spcBef>
                          <a:spcPts val="0"/>
                        </a:spcBef>
                        <a:spcAft>
                          <a:spcPts val="0"/>
                        </a:spcAft>
                        <a:buNone/>
                      </a:pPr>
                      <a:r>
                        <a:rPr b="1" lang="en" sz="1000"/>
                        <a:t>Frequency</a:t>
                      </a:r>
                      <a:endParaRPr b="1" sz="1000"/>
                    </a:p>
                  </a:txBody>
                  <a:tcPr marT="91425" marB="91425" marR="91425" marL="91425">
                    <a:solidFill>
                      <a:srgbClr val="FFFFFF"/>
                    </a:solidFill>
                  </a:tcPr>
                </a:tc>
              </a:tr>
              <a:tr h="294850">
                <a:tc>
                  <a:txBody>
                    <a:bodyPr/>
                    <a:lstStyle/>
                    <a:p>
                      <a:pPr indent="0" lvl="0" marL="0" rtl="0" algn="ctr">
                        <a:spcBef>
                          <a:spcPts val="0"/>
                        </a:spcBef>
                        <a:spcAft>
                          <a:spcPts val="0"/>
                        </a:spcAft>
                        <a:buNone/>
                      </a:pPr>
                      <a:r>
                        <a:rPr b="1" lang="en" sz="900">
                          <a:latin typeface="Open Sans"/>
                          <a:ea typeface="Open Sans"/>
                          <a:cs typeface="Open Sans"/>
                          <a:sym typeface="Open Sans"/>
                        </a:rPr>
                        <a:t>18</a:t>
                      </a:r>
                      <a:endParaRPr b="1" sz="900">
                        <a:latin typeface="Open Sans"/>
                        <a:ea typeface="Open Sans"/>
                        <a:cs typeface="Open Sans"/>
                        <a:sym typeface="Open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sz="900">
                          <a:latin typeface="Open Sans"/>
                          <a:ea typeface="Open Sans"/>
                          <a:cs typeface="Open Sans"/>
                          <a:sym typeface="Open Sans"/>
                        </a:rPr>
                        <a:t>4 (///)</a:t>
                      </a:r>
                      <a:endParaRPr sz="900">
                        <a:latin typeface="Open Sans"/>
                        <a:ea typeface="Open Sans"/>
                        <a:cs typeface="Open Sans"/>
                        <a:sym typeface="Open Sans"/>
                      </a:endParaRPr>
                    </a:p>
                  </a:txBody>
                  <a:tcPr marT="91425" marB="91425" marR="91425" marL="91425">
                    <a:solidFill>
                      <a:srgbClr val="FFFFFF"/>
                    </a:solidFill>
                  </a:tcPr>
                </a:tc>
              </a:tr>
              <a:tr h="294850">
                <a:tc>
                  <a:txBody>
                    <a:bodyPr/>
                    <a:lstStyle/>
                    <a:p>
                      <a:pPr indent="0" lvl="0" marL="0" rtl="0" algn="ctr">
                        <a:spcBef>
                          <a:spcPts val="0"/>
                        </a:spcBef>
                        <a:spcAft>
                          <a:spcPts val="0"/>
                        </a:spcAft>
                        <a:buNone/>
                      </a:pPr>
                      <a:r>
                        <a:rPr b="1" lang="en" sz="900">
                          <a:latin typeface="Open Sans"/>
                          <a:ea typeface="Open Sans"/>
                          <a:cs typeface="Open Sans"/>
                          <a:sym typeface="Open Sans"/>
                        </a:rPr>
                        <a:t>19</a:t>
                      </a:r>
                      <a:endParaRPr b="1" sz="900">
                        <a:latin typeface="Open Sans"/>
                        <a:ea typeface="Open Sans"/>
                        <a:cs typeface="Open Sans"/>
                        <a:sym typeface="Open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T="91425" marB="91425" marR="91425" marL="91425">
                    <a:solidFill>
                      <a:srgbClr val="FFFFFF"/>
                    </a:solidFill>
                  </a:tcPr>
                </a:tc>
              </a:tr>
              <a:tr h="294850">
                <a:tc>
                  <a:txBody>
                    <a:bodyPr/>
                    <a:lstStyle/>
                    <a:p>
                      <a:pPr indent="0" lvl="0" marL="0" rtl="0" algn="ctr">
                        <a:spcBef>
                          <a:spcPts val="0"/>
                        </a:spcBef>
                        <a:spcAft>
                          <a:spcPts val="0"/>
                        </a:spcAft>
                        <a:buNone/>
                      </a:pPr>
                      <a:r>
                        <a:rPr b="1" lang="en" sz="900">
                          <a:latin typeface="Open Sans"/>
                          <a:ea typeface="Open Sans"/>
                          <a:cs typeface="Open Sans"/>
                          <a:sym typeface="Open Sans"/>
                        </a:rPr>
                        <a:t>20</a:t>
                      </a:r>
                      <a:endParaRPr b="1" sz="900">
                        <a:latin typeface="Open Sans"/>
                        <a:ea typeface="Open Sans"/>
                        <a:cs typeface="Open Sans"/>
                        <a:sym typeface="Open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sz="900">
                          <a:latin typeface="Open Sans"/>
                          <a:ea typeface="Open Sans"/>
                          <a:cs typeface="Open Sans"/>
                          <a:sym typeface="Open Sans"/>
                        </a:rPr>
                        <a:t>3 (///)</a:t>
                      </a:r>
                      <a:endParaRPr sz="900">
                        <a:latin typeface="Open Sans"/>
                        <a:ea typeface="Open Sans"/>
                        <a:cs typeface="Open Sans"/>
                        <a:sym typeface="Open Sans"/>
                      </a:endParaRPr>
                    </a:p>
                  </a:txBody>
                  <a:tcPr marT="91425" marB="91425" marR="91425" marL="91425">
                    <a:solidFill>
                      <a:srgbClr val="FFFFFF"/>
                    </a:solidFill>
                  </a:tcPr>
                </a:tc>
              </a:tr>
              <a:tr h="294850">
                <a:tc>
                  <a:txBody>
                    <a:bodyPr/>
                    <a:lstStyle/>
                    <a:p>
                      <a:pPr indent="0" lvl="0" marL="0" rtl="0" algn="ctr">
                        <a:spcBef>
                          <a:spcPts val="0"/>
                        </a:spcBef>
                        <a:spcAft>
                          <a:spcPts val="0"/>
                        </a:spcAft>
                        <a:buNone/>
                      </a:pPr>
                      <a:r>
                        <a:rPr b="1" lang="en" sz="900">
                          <a:latin typeface="Open Sans"/>
                          <a:ea typeface="Open Sans"/>
                          <a:cs typeface="Open Sans"/>
                          <a:sym typeface="Open Sans"/>
                        </a:rPr>
                        <a:t>21</a:t>
                      </a:r>
                      <a:endParaRPr b="1" sz="900">
                        <a:latin typeface="Open Sans"/>
                        <a:ea typeface="Open Sans"/>
                        <a:cs typeface="Open Sans"/>
                        <a:sym typeface="Open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T="91425" marB="91425" marR="91425" marL="91425">
                    <a:solidFill>
                      <a:srgbClr val="FFFFFF"/>
                    </a:solidFill>
                  </a:tcPr>
                </a:tc>
              </a:tr>
              <a:tr h="294850">
                <a:tc>
                  <a:txBody>
                    <a:bodyPr/>
                    <a:lstStyle/>
                    <a:p>
                      <a:pPr indent="0" lvl="0" marL="0" rtl="0" algn="ctr">
                        <a:spcBef>
                          <a:spcPts val="0"/>
                        </a:spcBef>
                        <a:spcAft>
                          <a:spcPts val="0"/>
                        </a:spcAft>
                        <a:buNone/>
                      </a:pPr>
                      <a:r>
                        <a:rPr b="1" lang="en" sz="900">
                          <a:latin typeface="Open Sans"/>
                          <a:ea typeface="Open Sans"/>
                          <a:cs typeface="Open Sans"/>
                          <a:sym typeface="Open Sans"/>
                        </a:rPr>
                        <a:t>22</a:t>
                      </a:r>
                      <a:endParaRPr b="1" sz="900">
                        <a:latin typeface="Open Sans"/>
                        <a:ea typeface="Open Sans"/>
                        <a:cs typeface="Open Sans"/>
                        <a:sym typeface="Open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sz="900">
                          <a:latin typeface="Open Sans"/>
                          <a:ea typeface="Open Sans"/>
                          <a:cs typeface="Open Sans"/>
                          <a:sym typeface="Open Sans"/>
                        </a:rPr>
                        <a:t>2 (//)</a:t>
                      </a:r>
                      <a:endParaRPr sz="900">
                        <a:latin typeface="Open Sans"/>
                        <a:ea typeface="Open Sans"/>
                        <a:cs typeface="Open Sans"/>
                        <a:sym typeface="Open Sans"/>
                      </a:endParaRPr>
                    </a:p>
                  </a:txBody>
                  <a:tcPr marT="91425" marB="91425" marR="91425" marL="91425">
                    <a:solidFill>
                      <a:srgbClr val="FFFFFF"/>
                    </a:solidFill>
                  </a:tcPr>
                </a:tc>
              </a:tr>
              <a:tr h="294850">
                <a:tc>
                  <a:txBody>
                    <a:bodyPr/>
                    <a:lstStyle/>
                    <a:p>
                      <a:pPr indent="0" lvl="0" marL="0" rtl="0" algn="ctr">
                        <a:spcBef>
                          <a:spcPts val="0"/>
                        </a:spcBef>
                        <a:spcAft>
                          <a:spcPts val="0"/>
                        </a:spcAft>
                        <a:buNone/>
                      </a:pPr>
                      <a:r>
                        <a:rPr b="1" lang="en" sz="900">
                          <a:latin typeface="Open Sans"/>
                          <a:ea typeface="Open Sans"/>
                          <a:cs typeface="Open Sans"/>
                          <a:sym typeface="Open Sans"/>
                        </a:rPr>
                        <a:t>23</a:t>
                      </a:r>
                      <a:endParaRPr b="1" sz="900">
                        <a:latin typeface="Open Sans"/>
                        <a:ea typeface="Open Sans"/>
                        <a:cs typeface="Open Sans"/>
                        <a:sym typeface="Open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T="91425" marB="91425" marR="91425" marL="91425">
                    <a:solidFill>
                      <a:srgbClr val="FFFFFF"/>
                    </a:solidFill>
                  </a:tcPr>
                </a:tc>
              </a:tr>
              <a:tr h="294850">
                <a:tc>
                  <a:txBody>
                    <a:bodyPr/>
                    <a:lstStyle/>
                    <a:p>
                      <a:pPr indent="0" lvl="0" marL="0" rtl="0" algn="ctr">
                        <a:spcBef>
                          <a:spcPts val="0"/>
                        </a:spcBef>
                        <a:spcAft>
                          <a:spcPts val="0"/>
                        </a:spcAft>
                        <a:buNone/>
                      </a:pPr>
                      <a:r>
                        <a:rPr b="1" lang="en" sz="900">
                          <a:latin typeface="Open Sans"/>
                          <a:ea typeface="Open Sans"/>
                          <a:cs typeface="Open Sans"/>
                          <a:sym typeface="Open Sans"/>
                        </a:rPr>
                        <a:t>24</a:t>
                      </a:r>
                      <a:endParaRPr b="1" sz="900">
                        <a:latin typeface="Open Sans"/>
                        <a:ea typeface="Open Sans"/>
                        <a:cs typeface="Open Sans"/>
                        <a:sym typeface="Open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sz="900">
                          <a:latin typeface="Open Sans"/>
                          <a:ea typeface="Open Sans"/>
                          <a:cs typeface="Open Sans"/>
                          <a:sym typeface="Open Sans"/>
                        </a:rPr>
                        <a:t>1 </a:t>
                      </a:r>
                      <a:r>
                        <a:rPr lang="en" sz="900">
                          <a:latin typeface="Open Sans"/>
                          <a:ea typeface="Open Sans"/>
                          <a:cs typeface="Open Sans"/>
                          <a:sym typeface="Open Sans"/>
                        </a:rPr>
                        <a:t>(/)</a:t>
                      </a:r>
                      <a:endParaRPr sz="900">
                        <a:latin typeface="Open Sans"/>
                        <a:ea typeface="Open Sans"/>
                        <a:cs typeface="Open Sans"/>
                        <a:sym typeface="Open Sans"/>
                      </a:endParaRPr>
                    </a:p>
                  </a:txBody>
                  <a:tcPr marT="91425" marB="91425" marR="91425" marL="91425">
                    <a:solidFill>
                      <a:srgbClr val="FFFFFF"/>
                    </a:solidFill>
                  </a:tcPr>
                </a:tc>
              </a:tr>
              <a:tr h="294850">
                <a:tc>
                  <a:txBody>
                    <a:bodyPr/>
                    <a:lstStyle/>
                    <a:p>
                      <a:pPr indent="0" lvl="0" marL="0" rtl="0" algn="ctr">
                        <a:spcBef>
                          <a:spcPts val="0"/>
                        </a:spcBef>
                        <a:spcAft>
                          <a:spcPts val="0"/>
                        </a:spcAft>
                        <a:buNone/>
                      </a:pPr>
                      <a:r>
                        <a:rPr b="1" lang="en" sz="900">
                          <a:latin typeface="Open Sans"/>
                          <a:ea typeface="Open Sans"/>
                          <a:cs typeface="Open Sans"/>
                          <a:sym typeface="Open Sans"/>
                        </a:rPr>
                        <a:t>26</a:t>
                      </a:r>
                      <a:endParaRPr b="1" sz="900">
                        <a:latin typeface="Open Sans"/>
                        <a:ea typeface="Open Sans"/>
                        <a:cs typeface="Open Sans"/>
                        <a:sym typeface="Open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sz="900">
                          <a:latin typeface="Open Sans"/>
                          <a:ea typeface="Open Sans"/>
                          <a:cs typeface="Open Sans"/>
                          <a:sym typeface="Open Sans"/>
                        </a:rPr>
                        <a:t>1 </a:t>
                      </a:r>
                      <a:r>
                        <a:rPr lang="en" sz="900">
                          <a:latin typeface="Open Sans"/>
                          <a:ea typeface="Open Sans"/>
                          <a:cs typeface="Open Sans"/>
                          <a:sym typeface="Open Sans"/>
                        </a:rPr>
                        <a:t>(/)</a:t>
                      </a:r>
                      <a:endParaRPr sz="900">
                        <a:latin typeface="Open Sans"/>
                        <a:ea typeface="Open Sans"/>
                        <a:cs typeface="Open Sans"/>
                        <a:sym typeface="Open Sans"/>
                      </a:endParaRPr>
                    </a:p>
                  </a:txBody>
                  <a:tcPr marT="91425" marB="91425" marR="91425" marL="91425">
                    <a:solidFill>
                      <a:srgbClr val="FFFFFF"/>
                    </a:solidFill>
                  </a:tcPr>
                </a:tc>
              </a:tr>
              <a:tr h="294850">
                <a:tc>
                  <a:txBody>
                    <a:bodyPr/>
                    <a:lstStyle/>
                    <a:p>
                      <a:pPr indent="0" lvl="0" marL="0" rtl="0" algn="ctr">
                        <a:spcBef>
                          <a:spcPts val="0"/>
                        </a:spcBef>
                        <a:spcAft>
                          <a:spcPts val="0"/>
                        </a:spcAft>
                        <a:buNone/>
                      </a:pPr>
                      <a:r>
                        <a:rPr b="1" lang="en" sz="900">
                          <a:latin typeface="Open Sans"/>
                          <a:ea typeface="Open Sans"/>
                          <a:cs typeface="Open Sans"/>
                          <a:sym typeface="Open Sans"/>
                        </a:rPr>
                        <a:t>27</a:t>
                      </a:r>
                      <a:endParaRPr b="1" sz="900">
                        <a:latin typeface="Open Sans"/>
                        <a:ea typeface="Open Sans"/>
                        <a:cs typeface="Open Sans"/>
                        <a:sym typeface="Open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sz="900">
                          <a:latin typeface="Open Sans"/>
                          <a:ea typeface="Open Sans"/>
                          <a:cs typeface="Open Sans"/>
                          <a:sym typeface="Open Sans"/>
                        </a:rPr>
                        <a:t>1</a:t>
                      </a:r>
                      <a:r>
                        <a:rPr lang="en" sz="900">
                          <a:latin typeface="Open Sans"/>
                          <a:ea typeface="Open Sans"/>
                          <a:cs typeface="Open Sans"/>
                          <a:sym typeface="Open Sans"/>
                        </a:rPr>
                        <a:t>( /)</a:t>
                      </a:r>
                      <a:endParaRPr sz="900">
                        <a:latin typeface="Open Sans"/>
                        <a:ea typeface="Open Sans"/>
                        <a:cs typeface="Open Sans"/>
                        <a:sym typeface="Open Sans"/>
                      </a:endParaRPr>
                    </a:p>
                  </a:txBody>
                  <a:tcPr marT="91425" marB="91425" marR="91425" marL="91425">
                    <a:solidFill>
                      <a:srgbClr val="FFFFFF"/>
                    </a:solidFill>
                  </a:tcPr>
                </a:tc>
              </a:tr>
              <a:tr h="294850">
                <a:tc>
                  <a:txBody>
                    <a:bodyPr/>
                    <a:lstStyle/>
                    <a:p>
                      <a:pPr indent="0" lvl="0" marL="0" rtl="0" algn="ctr">
                        <a:spcBef>
                          <a:spcPts val="0"/>
                        </a:spcBef>
                        <a:spcAft>
                          <a:spcPts val="0"/>
                        </a:spcAft>
                        <a:buNone/>
                      </a:pPr>
                      <a:r>
                        <a:rPr b="1" lang="en" sz="900">
                          <a:latin typeface="Open Sans"/>
                          <a:ea typeface="Open Sans"/>
                          <a:cs typeface="Open Sans"/>
                          <a:sym typeface="Open Sans"/>
                        </a:rPr>
                        <a:t>32</a:t>
                      </a:r>
                      <a:endParaRPr b="1" sz="900">
                        <a:latin typeface="Open Sans"/>
                        <a:ea typeface="Open Sans"/>
                        <a:cs typeface="Open Sans"/>
                        <a:sym typeface="Open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sz="900">
                          <a:latin typeface="Open Sans"/>
                          <a:ea typeface="Open Sans"/>
                          <a:cs typeface="Open Sans"/>
                          <a:sym typeface="Open Sans"/>
                        </a:rPr>
                        <a:t>1 </a:t>
                      </a:r>
                      <a:r>
                        <a:rPr lang="en" sz="900">
                          <a:latin typeface="Open Sans"/>
                          <a:ea typeface="Open Sans"/>
                          <a:cs typeface="Open Sans"/>
                          <a:sym typeface="Open Sans"/>
                        </a:rPr>
                        <a:t>(/)</a:t>
                      </a:r>
                      <a:endParaRPr sz="900">
                        <a:latin typeface="Open Sans"/>
                        <a:ea typeface="Open Sans"/>
                        <a:cs typeface="Open Sans"/>
                        <a:sym typeface="Open Sans"/>
                      </a:endParaRPr>
                    </a:p>
                  </a:txBody>
                  <a:tcPr marT="91425" marB="91425" marR="91425" marL="91425">
                    <a:solidFill>
                      <a:srgbClr val="FFFFFF"/>
                    </a:solidFill>
                  </a:tcPr>
                </a:tc>
              </a:tr>
              <a:tr h="294850">
                <a:tc>
                  <a:txBody>
                    <a:bodyPr/>
                    <a:lstStyle/>
                    <a:p>
                      <a:pPr indent="0" lvl="0" marL="0" rtl="0" algn="ctr">
                        <a:spcBef>
                          <a:spcPts val="0"/>
                        </a:spcBef>
                        <a:spcAft>
                          <a:spcPts val="0"/>
                        </a:spcAft>
                        <a:buNone/>
                      </a:pPr>
                      <a:r>
                        <a:rPr b="1" lang="en" sz="900">
                          <a:latin typeface="Open Sans"/>
                          <a:ea typeface="Open Sans"/>
                          <a:cs typeface="Open Sans"/>
                          <a:sym typeface="Open Sans"/>
                        </a:rPr>
                        <a:t>33</a:t>
                      </a:r>
                      <a:endParaRPr b="1" sz="900">
                        <a:latin typeface="Open Sans"/>
                        <a:ea typeface="Open Sans"/>
                        <a:cs typeface="Open Sans"/>
                        <a:sym typeface="Open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sz="900">
                          <a:latin typeface="Open Sans"/>
                          <a:ea typeface="Open Sans"/>
                          <a:cs typeface="Open Sans"/>
                          <a:sym typeface="Open Sans"/>
                        </a:rPr>
                        <a:t>1 </a:t>
                      </a:r>
                      <a:r>
                        <a:rPr lang="en" sz="900">
                          <a:latin typeface="Open Sans"/>
                          <a:ea typeface="Open Sans"/>
                          <a:cs typeface="Open Sans"/>
                          <a:sym typeface="Open Sans"/>
                        </a:rPr>
                        <a:t>(/)</a:t>
                      </a:r>
                      <a:endParaRPr sz="900">
                        <a:latin typeface="Open Sans"/>
                        <a:ea typeface="Open Sans"/>
                        <a:cs typeface="Open Sans"/>
                        <a:sym typeface="Open Sans"/>
                      </a:endParaRPr>
                    </a:p>
                  </a:txBody>
                  <a:tcPr marT="91425" marB="91425" marR="91425" marL="91425">
                    <a:solidFill>
                      <a:srgbClr val="FFFFFF"/>
                    </a:solidFill>
                  </a:tcPr>
                </a:tc>
              </a:tr>
              <a:tr h="294850">
                <a:tc>
                  <a:txBody>
                    <a:bodyPr/>
                    <a:lstStyle/>
                    <a:p>
                      <a:pPr indent="0" lvl="0" marL="0" rtl="0" algn="ctr">
                        <a:spcBef>
                          <a:spcPts val="0"/>
                        </a:spcBef>
                        <a:spcAft>
                          <a:spcPts val="0"/>
                        </a:spcAft>
                        <a:buNone/>
                      </a:pPr>
                      <a:r>
                        <a:rPr b="1" lang="en" sz="900">
                          <a:latin typeface="Open Sans"/>
                          <a:ea typeface="Open Sans"/>
                          <a:cs typeface="Open Sans"/>
                          <a:sym typeface="Open Sans"/>
                        </a:rPr>
                        <a:t>49</a:t>
                      </a:r>
                      <a:endParaRPr b="1" sz="900">
                        <a:latin typeface="Open Sans"/>
                        <a:ea typeface="Open Sans"/>
                        <a:cs typeface="Open Sans"/>
                        <a:sym typeface="Open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sz="900">
                          <a:latin typeface="Open Sans"/>
                          <a:ea typeface="Open Sans"/>
                          <a:cs typeface="Open Sans"/>
                          <a:sym typeface="Open Sans"/>
                        </a:rPr>
                        <a:t>1 </a:t>
                      </a:r>
                      <a:r>
                        <a:rPr lang="en" sz="900">
                          <a:latin typeface="Open Sans"/>
                          <a:ea typeface="Open Sans"/>
                          <a:cs typeface="Open Sans"/>
                          <a:sym typeface="Open Sans"/>
                        </a:rPr>
                        <a:t>(/)</a:t>
                      </a:r>
                      <a:endParaRPr sz="900">
                        <a:latin typeface="Open Sans"/>
                        <a:ea typeface="Open Sans"/>
                        <a:cs typeface="Open Sans"/>
                        <a:sym typeface="Open Sans"/>
                      </a:endParaRPr>
                    </a:p>
                  </a:txBody>
                  <a:tcPr marT="91425" marB="91425" marR="91425" marL="91425">
                    <a:solidFill>
                      <a:srgbClr val="FFFFFF"/>
                    </a:solidFill>
                  </a:tcPr>
                </a:tc>
              </a:tr>
              <a:tr h="294850">
                <a:tc>
                  <a:txBody>
                    <a:bodyPr/>
                    <a:lstStyle/>
                    <a:p>
                      <a:pPr indent="0" lvl="0" marL="0" rtl="0" algn="ctr">
                        <a:spcBef>
                          <a:spcPts val="0"/>
                        </a:spcBef>
                        <a:spcAft>
                          <a:spcPts val="0"/>
                        </a:spcAft>
                        <a:buNone/>
                      </a:pPr>
                      <a:r>
                        <a:rPr b="1" lang="en" sz="900">
                          <a:latin typeface="Open Sans"/>
                          <a:ea typeface="Open Sans"/>
                          <a:cs typeface="Open Sans"/>
                          <a:sym typeface="Open Sans"/>
                        </a:rPr>
                        <a:t>52</a:t>
                      </a:r>
                      <a:endParaRPr b="1" sz="900">
                        <a:latin typeface="Open Sans"/>
                        <a:ea typeface="Open Sans"/>
                        <a:cs typeface="Open Sans"/>
                        <a:sym typeface="Open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sz="900">
                          <a:latin typeface="Open Sans"/>
                          <a:ea typeface="Open Sans"/>
                          <a:cs typeface="Open Sans"/>
                          <a:sym typeface="Open Sans"/>
                        </a:rPr>
                        <a:t>1 </a:t>
                      </a:r>
                      <a:r>
                        <a:rPr lang="en" sz="900">
                          <a:latin typeface="Open Sans"/>
                          <a:ea typeface="Open Sans"/>
                          <a:cs typeface="Open Sans"/>
                          <a:sym typeface="Open Sans"/>
                        </a:rPr>
                        <a:t>(/)</a:t>
                      </a:r>
                      <a:endParaRPr sz="900">
                        <a:latin typeface="Open Sans"/>
                        <a:ea typeface="Open Sans"/>
                        <a:cs typeface="Open Sans"/>
                        <a:sym typeface="Open Sans"/>
                      </a:endParaRPr>
                    </a:p>
                  </a:txBody>
                  <a:tcPr marT="91425" marB="91425" marR="91425" marL="91425">
                    <a:solidFill>
                      <a:srgbClr val="FFFFFF"/>
                    </a:solidFill>
                  </a:tcPr>
                </a:tc>
              </a:tr>
              <a:tr h="294850">
                <a:tc>
                  <a:txBody>
                    <a:bodyPr/>
                    <a:lstStyle/>
                    <a:p>
                      <a:pPr indent="0" lvl="0" marL="0" rtl="0" algn="ctr">
                        <a:spcBef>
                          <a:spcPts val="0"/>
                        </a:spcBef>
                        <a:spcAft>
                          <a:spcPts val="0"/>
                        </a:spcAft>
                        <a:buNone/>
                      </a:pPr>
                      <a:r>
                        <a:rPr b="1" lang="en" sz="900">
                          <a:latin typeface="Open Sans"/>
                          <a:ea typeface="Open Sans"/>
                          <a:cs typeface="Open Sans"/>
                          <a:sym typeface="Open Sans"/>
                        </a:rPr>
                        <a:t>56</a:t>
                      </a:r>
                      <a:endParaRPr b="1" sz="900">
                        <a:latin typeface="Open Sans"/>
                        <a:ea typeface="Open Sans"/>
                        <a:cs typeface="Open Sans"/>
                        <a:sym typeface="Open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sz="900">
                          <a:latin typeface="Open Sans"/>
                          <a:ea typeface="Open Sans"/>
                          <a:cs typeface="Open Sans"/>
                          <a:sym typeface="Open Sans"/>
                        </a:rPr>
                        <a:t>1 </a:t>
                      </a:r>
                      <a:r>
                        <a:rPr lang="en" sz="900">
                          <a:latin typeface="Open Sans"/>
                          <a:ea typeface="Open Sans"/>
                          <a:cs typeface="Open Sans"/>
                          <a:sym typeface="Open Sans"/>
                        </a:rPr>
                        <a:t>(/)</a:t>
                      </a:r>
                      <a:endParaRPr sz="900">
                        <a:latin typeface="Open Sans"/>
                        <a:ea typeface="Open Sans"/>
                        <a:cs typeface="Open Sans"/>
                        <a:sym typeface="Open Sans"/>
                      </a:endParaRPr>
                    </a:p>
                  </a:txBody>
                  <a:tcPr marT="91425" marB="91425" marR="91425" marL="91425">
                    <a:solidFill>
                      <a:srgbClr val="FFFFFF"/>
                    </a:solidFill>
                  </a:tcPr>
                </a:tc>
              </a:tr>
            </a:tbl>
          </a:graphicData>
        </a:graphic>
      </p:graphicFrame>
      <p:pic>
        <p:nvPicPr>
          <p:cNvPr id="521" name="Google Shape;521;p37"/>
          <p:cNvPicPr preferRelativeResize="0"/>
          <p:nvPr/>
        </p:nvPicPr>
        <p:blipFill>
          <a:blip r:embed="rId3">
            <a:alphaModFix/>
          </a:blip>
          <a:stretch>
            <a:fillRect/>
          </a:stretch>
        </p:blipFill>
        <p:spPr>
          <a:xfrm>
            <a:off x="172200" y="3470475"/>
            <a:ext cx="6491185" cy="1468250"/>
          </a:xfrm>
          <a:prstGeom prst="rect">
            <a:avLst/>
          </a:prstGeom>
          <a:noFill/>
          <a:ln>
            <a:noFill/>
          </a:ln>
          <a:effectLst>
            <a:outerShdw blurRad="57150" rotWithShape="0" algn="bl" dir="5400000" dist="19050">
              <a:srgbClr val="000000">
                <a:alpha val="50000"/>
              </a:srgbClr>
            </a:outerShdw>
          </a:effectLst>
        </p:spPr>
      </p:pic>
      <p:sp>
        <p:nvSpPr>
          <p:cNvPr id="522" name="Google Shape;522;p37"/>
          <p:cNvSpPr txBox="1"/>
          <p:nvPr/>
        </p:nvSpPr>
        <p:spPr>
          <a:xfrm>
            <a:off x="1162800" y="901200"/>
            <a:ext cx="54096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t>
            </a:r>
            <a:r>
              <a:rPr b="1" lang="en" sz="1000">
                <a:solidFill>
                  <a:srgbClr val="990000"/>
                </a:solidFill>
              </a:rPr>
              <a:t>18+18+18+18</a:t>
            </a:r>
            <a:r>
              <a:rPr lang="en" sz="1000"/>
              <a:t>+19+20+20+20+21+</a:t>
            </a:r>
            <a:r>
              <a:rPr b="1" lang="en" sz="1000">
                <a:solidFill>
                  <a:srgbClr val="0000FF"/>
                </a:solidFill>
              </a:rPr>
              <a:t>22+22</a:t>
            </a:r>
            <a:r>
              <a:rPr lang="en" sz="1000"/>
              <a:t>+23+24+26+27+32+33+49+52+56)</a:t>
            </a:r>
            <a:endParaRPr sz="1000"/>
          </a:p>
          <a:p>
            <a:pPr indent="0" lvl="0" marL="0" rtl="0" algn="ctr">
              <a:spcBef>
                <a:spcPts val="0"/>
              </a:spcBef>
              <a:spcAft>
                <a:spcPts val="0"/>
              </a:spcAft>
              <a:buNone/>
            </a:pPr>
            <a:r>
              <a:t/>
            </a:r>
            <a:endParaRPr sz="1200"/>
          </a:p>
        </p:txBody>
      </p:sp>
      <p:sp>
        <p:nvSpPr>
          <p:cNvPr id="523" name="Google Shape;523;p37"/>
          <p:cNvSpPr txBox="1"/>
          <p:nvPr/>
        </p:nvSpPr>
        <p:spPr>
          <a:xfrm>
            <a:off x="324600" y="1053600"/>
            <a:ext cx="986700" cy="405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Mean =</a:t>
            </a:r>
            <a:endParaRPr sz="1200"/>
          </a:p>
        </p:txBody>
      </p:sp>
      <p:cxnSp>
        <p:nvCxnSpPr>
          <p:cNvPr id="524" name="Google Shape;524;p37"/>
          <p:cNvCxnSpPr/>
          <p:nvPr/>
        </p:nvCxnSpPr>
        <p:spPr>
          <a:xfrm flipH="1" rot="10800000">
            <a:off x="1391475" y="1243550"/>
            <a:ext cx="4924500" cy="96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37"/>
          <p:cNvSpPr txBox="1"/>
          <p:nvPr/>
        </p:nvSpPr>
        <p:spPr>
          <a:xfrm>
            <a:off x="3372600" y="1282200"/>
            <a:ext cx="4728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20</a:t>
            </a:r>
            <a:endParaRPr sz="1200"/>
          </a:p>
        </p:txBody>
      </p:sp>
      <p:sp>
        <p:nvSpPr>
          <p:cNvPr id="526" name="Google Shape;526;p37"/>
          <p:cNvSpPr txBox="1"/>
          <p:nvPr/>
        </p:nvSpPr>
        <p:spPr>
          <a:xfrm>
            <a:off x="400800" y="2044200"/>
            <a:ext cx="11943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9900"/>
                </a:solidFill>
              </a:rPr>
              <a:t>Mean = 26.9</a:t>
            </a:r>
            <a:endParaRPr sz="1300">
              <a:solidFill>
                <a:srgbClr val="FF9900"/>
              </a:solidFill>
            </a:endParaRPr>
          </a:p>
        </p:txBody>
      </p:sp>
      <p:sp>
        <p:nvSpPr>
          <p:cNvPr id="527" name="Google Shape;527;p37"/>
          <p:cNvSpPr txBox="1"/>
          <p:nvPr/>
        </p:nvSpPr>
        <p:spPr>
          <a:xfrm>
            <a:off x="2686800" y="2044200"/>
            <a:ext cx="13938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00FF"/>
                </a:solidFill>
              </a:rPr>
              <a:t>Median = 22</a:t>
            </a:r>
            <a:endParaRPr sz="1300">
              <a:solidFill>
                <a:srgbClr val="0000FF"/>
              </a:solidFill>
            </a:endParaRPr>
          </a:p>
        </p:txBody>
      </p:sp>
      <p:sp>
        <p:nvSpPr>
          <p:cNvPr id="528" name="Google Shape;528;p37"/>
          <p:cNvSpPr txBox="1"/>
          <p:nvPr/>
        </p:nvSpPr>
        <p:spPr>
          <a:xfrm>
            <a:off x="4896600" y="2044200"/>
            <a:ext cx="13938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990000"/>
                </a:solidFill>
              </a:rPr>
              <a:t>Mode = 18</a:t>
            </a:r>
            <a:endParaRPr b="1" sz="1300">
              <a:solidFill>
                <a:srgbClr val="99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8"/>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Measures of Central Tendency for a distribution</a:t>
            </a:r>
            <a:endParaRPr>
              <a:latin typeface="Calibri"/>
              <a:ea typeface="Calibri"/>
              <a:cs typeface="Calibri"/>
              <a:sym typeface="Calibri"/>
            </a:endParaRPr>
          </a:p>
        </p:txBody>
      </p:sp>
      <p:grpSp>
        <p:nvGrpSpPr>
          <p:cNvPr id="534" name="Google Shape;534;p38"/>
          <p:cNvGrpSpPr/>
          <p:nvPr/>
        </p:nvGrpSpPr>
        <p:grpSpPr>
          <a:xfrm>
            <a:off x="351032" y="1119600"/>
            <a:ext cx="7955008" cy="3559500"/>
            <a:chOff x="503425" y="738600"/>
            <a:chExt cx="7632900" cy="3559500"/>
          </a:xfrm>
        </p:grpSpPr>
        <p:cxnSp>
          <p:nvCxnSpPr>
            <p:cNvPr id="535" name="Google Shape;535;p38"/>
            <p:cNvCxnSpPr/>
            <p:nvPr/>
          </p:nvCxnSpPr>
          <p:spPr>
            <a:xfrm>
              <a:off x="1299675" y="3407325"/>
              <a:ext cx="6684300" cy="22200"/>
            </a:xfrm>
            <a:prstGeom prst="straightConnector1">
              <a:avLst/>
            </a:prstGeom>
            <a:noFill/>
            <a:ln cap="flat" cmpd="sng" w="9525">
              <a:solidFill>
                <a:schemeClr val="dk2"/>
              </a:solidFill>
              <a:prstDash val="solid"/>
              <a:round/>
              <a:headEnd len="med" w="med" type="none"/>
              <a:tailEnd len="med" w="med" type="triangle"/>
            </a:ln>
          </p:spPr>
        </p:cxnSp>
        <p:sp>
          <p:nvSpPr>
            <p:cNvPr id="536" name="Google Shape;536;p38"/>
            <p:cNvSpPr txBox="1"/>
            <p:nvPr/>
          </p:nvSpPr>
          <p:spPr>
            <a:xfrm>
              <a:off x="3703825" y="738600"/>
              <a:ext cx="21741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Mode (Most Likely)</a:t>
              </a:r>
              <a:endParaRPr/>
            </a:p>
          </p:txBody>
        </p:sp>
        <p:sp>
          <p:nvSpPr>
            <p:cNvPr id="537" name="Google Shape;537;p38"/>
            <p:cNvSpPr txBox="1"/>
            <p:nvPr/>
          </p:nvSpPr>
          <p:spPr>
            <a:xfrm>
              <a:off x="4389625" y="1195800"/>
              <a:ext cx="21741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Median (Middle Value)</a:t>
              </a:r>
              <a:endParaRPr/>
            </a:p>
          </p:txBody>
        </p:sp>
        <p:cxnSp>
          <p:nvCxnSpPr>
            <p:cNvPr id="538" name="Google Shape;538;p38"/>
            <p:cNvCxnSpPr>
              <a:endCxn id="536" idx="1"/>
            </p:cNvCxnSpPr>
            <p:nvPr/>
          </p:nvCxnSpPr>
          <p:spPr>
            <a:xfrm rot="-5400000">
              <a:off x="3367225" y="1087050"/>
              <a:ext cx="505500" cy="167700"/>
            </a:xfrm>
            <a:prstGeom prst="bentConnector2">
              <a:avLst/>
            </a:prstGeom>
            <a:noFill/>
            <a:ln cap="flat" cmpd="sng" w="9525">
              <a:solidFill>
                <a:schemeClr val="dk2"/>
              </a:solidFill>
              <a:prstDash val="solid"/>
              <a:round/>
              <a:headEnd len="med" w="med" type="none"/>
              <a:tailEnd len="med" w="med" type="none"/>
            </a:ln>
          </p:spPr>
        </p:cxnSp>
        <p:cxnSp>
          <p:nvCxnSpPr>
            <p:cNvPr id="539" name="Google Shape;539;p38"/>
            <p:cNvCxnSpPr/>
            <p:nvPr/>
          </p:nvCxnSpPr>
          <p:spPr>
            <a:xfrm flipH="1" rot="10800000">
              <a:off x="4145850" y="1375475"/>
              <a:ext cx="243900" cy="147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540" name="Google Shape;540;p38"/>
            <p:cNvCxnSpPr>
              <a:endCxn id="541" idx="1"/>
            </p:cNvCxnSpPr>
            <p:nvPr/>
          </p:nvCxnSpPr>
          <p:spPr>
            <a:xfrm flipH="1" rot="10800000">
              <a:off x="4679125" y="1756350"/>
              <a:ext cx="320100" cy="717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542" name="Google Shape;542;p38"/>
            <p:cNvSpPr txBox="1"/>
            <p:nvPr/>
          </p:nvSpPr>
          <p:spPr>
            <a:xfrm>
              <a:off x="503425" y="1043400"/>
              <a:ext cx="683400" cy="359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(x)</a:t>
              </a:r>
              <a:endParaRPr/>
            </a:p>
          </p:txBody>
        </p:sp>
        <p:sp>
          <p:nvSpPr>
            <p:cNvPr id="543" name="Google Shape;543;p38"/>
            <p:cNvSpPr txBox="1"/>
            <p:nvPr/>
          </p:nvSpPr>
          <p:spPr>
            <a:xfrm>
              <a:off x="3034388" y="3481800"/>
              <a:ext cx="2426400" cy="35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Random Variable X</a:t>
              </a:r>
              <a:endParaRPr/>
            </a:p>
          </p:txBody>
        </p:sp>
        <p:grpSp>
          <p:nvGrpSpPr>
            <p:cNvPr id="544" name="Google Shape;544;p38"/>
            <p:cNvGrpSpPr/>
            <p:nvPr/>
          </p:nvGrpSpPr>
          <p:grpSpPr>
            <a:xfrm>
              <a:off x="1285875" y="835950"/>
              <a:ext cx="6850450" cy="2588100"/>
              <a:chOff x="1285875" y="835950"/>
              <a:chExt cx="6850450" cy="2588100"/>
            </a:xfrm>
          </p:grpSpPr>
          <p:cxnSp>
            <p:nvCxnSpPr>
              <p:cNvPr id="545" name="Google Shape;545;p38"/>
              <p:cNvCxnSpPr/>
              <p:nvPr/>
            </p:nvCxnSpPr>
            <p:spPr>
              <a:xfrm flipH="1" rot="10800000">
                <a:off x="1406425" y="1572800"/>
                <a:ext cx="2106300" cy="17625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546" name="Google Shape;546;p38"/>
              <p:cNvCxnSpPr/>
              <p:nvPr/>
            </p:nvCxnSpPr>
            <p:spPr>
              <a:xfrm rot="10800000">
                <a:off x="3502875" y="1561725"/>
                <a:ext cx="3602700" cy="17625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547" name="Google Shape;547;p38"/>
              <p:cNvCxnSpPr/>
              <p:nvPr/>
            </p:nvCxnSpPr>
            <p:spPr>
              <a:xfrm>
                <a:off x="3525075" y="1583850"/>
                <a:ext cx="22200" cy="1829100"/>
              </a:xfrm>
              <a:prstGeom prst="straightConnector1">
                <a:avLst/>
              </a:prstGeom>
              <a:noFill/>
              <a:ln cap="flat" cmpd="sng" w="9525">
                <a:solidFill>
                  <a:schemeClr val="dk2"/>
                </a:solidFill>
                <a:prstDash val="lgDash"/>
                <a:round/>
                <a:headEnd len="med" w="med" type="none"/>
                <a:tailEnd len="med" w="med" type="none"/>
              </a:ln>
            </p:spPr>
          </p:cxnSp>
          <p:cxnSp>
            <p:nvCxnSpPr>
              <p:cNvPr id="548" name="Google Shape;548;p38"/>
              <p:cNvCxnSpPr/>
              <p:nvPr/>
            </p:nvCxnSpPr>
            <p:spPr>
              <a:xfrm>
                <a:off x="4134675" y="1660050"/>
                <a:ext cx="22200" cy="1764000"/>
              </a:xfrm>
              <a:prstGeom prst="straightConnector1">
                <a:avLst/>
              </a:prstGeom>
              <a:noFill/>
              <a:ln cap="flat" cmpd="sng" w="9525">
                <a:solidFill>
                  <a:schemeClr val="dk2"/>
                </a:solidFill>
                <a:prstDash val="lgDash"/>
                <a:round/>
                <a:headEnd len="med" w="med" type="none"/>
                <a:tailEnd len="med" w="med" type="none"/>
              </a:ln>
            </p:spPr>
          </p:cxnSp>
          <p:cxnSp>
            <p:nvCxnSpPr>
              <p:cNvPr id="549" name="Google Shape;549;p38"/>
              <p:cNvCxnSpPr/>
              <p:nvPr/>
            </p:nvCxnSpPr>
            <p:spPr>
              <a:xfrm>
                <a:off x="4668075" y="1888650"/>
                <a:ext cx="21000" cy="1535400"/>
              </a:xfrm>
              <a:prstGeom prst="straightConnector1">
                <a:avLst/>
              </a:prstGeom>
              <a:noFill/>
              <a:ln cap="flat" cmpd="sng" w="9525">
                <a:solidFill>
                  <a:schemeClr val="dk2"/>
                </a:solidFill>
                <a:prstDash val="lgDash"/>
                <a:round/>
                <a:headEnd len="med" w="med" type="none"/>
                <a:tailEnd len="med" w="med" type="none"/>
              </a:ln>
            </p:spPr>
          </p:cxnSp>
          <p:sp>
            <p:nvSpPr>
              <p:cNvPr id="541" name="Google Shape;541;p38"/>
              <p:cNvSpPr txBox="1"/>
              <p:nvPr/>
            </p:nvSpPr>
            <p:spPr>
              <a:xfrm>
                <a:off x="4999225" y="1576800"/>
                <a:ext cx="31371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Mean (Arithmetic Average)</a:t>
                </a:r>
                <a:endParaRPr/>
              </a:p>
            </p:txBody>
          </p:sp>
          <p:cxnSp>
            <p:nvCxnSpPr>
              <p:cNvPr id="550" name="Google Shape;550;p38"/>
              <p:cNvCxnSpPr/>
              <p:nvPr/>
            </p:nvCxnSpPr>
            <p:spPr>
              <a:xfrm flipH="1" rot="10800000">
                <a:off x="1285875" y="835950"/>
                <a:ext cx="22200" cy="2571900"/>
              </a:xfrm>
              <a:prstGeom prst="straightConnector1">
                <a:avLst/>
              </a:prstGeom>
              <a:noFill/>
              <a:ln cap="flat" cmpd="sng" w="9525">
                <a:solidFill>
                  <a:schemeClr val="dk2"/>
                </a:solidFill>
                <a:prstDash val="solid"/>
                <a:round/>
                <a:headEnd len="med" w="med" type="none"/>
                <a:tailEnd len="med" w="med" type="triangle"/>
              </a:ln>
            </p:spPr>
          </p:cxnSp>
          <p:sp>
            <p:nvSpPr>
              <p:cNvPr id="551" name="Google Shape;551;p38"/>
              <p:cNvSpPr txBox="1"/>
              <p:nvPr/>
            </p:nvSpPr>
            <p:spPr>
              <a:xfrm>
                <a:off x="6852377" y="2643600"/>
                <a:ext cx="918300" cy="35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Max Value </a:t>
                </a:r>
                <a:endParaRPr/>
              </a:p>
              <a:p>
                <a:pPr indent="0" lvl="0" marL="0" rtl="0" algn="ctr">
                  <a:spcBef>
                    <a:spcPts val="0"/>
                  </a:spcBef>
                  <a:spcAft>
                    <a:spcPts val="0"/>
                  </a:spcAft>
                  <a:buNone/>
                </a:pPr>
                <a:r>
                  <a:rPr lang="en"/>
                  <a:t>of</a:t>
                </a:r>
                <a:r>
                  <a:rPr lang="en"/>
                  <a:t> X</a:t>
                </a:r>
                <a:endParaRPr/>
              </a:p>
            </p:txBody>
          </p:sp>
        </p:grpSp>
        <p:sp>
          <p:nvSpPr>
            <p:cNvPr id="552" name="Google Shape;552;p38"/>
            <p:cNvSpPr txBox="1"/>
            <p:nvPr/>
          </p:nvSpPr>
          <p:spPr>
            <a:xfrm>
              <a:off x="732025" y="3405600"/>
              <a:ext cx="1058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Min Value </a:t>
              </a:r>
              <a:endParaRPr/>
            </a:p>
            <a:p>
              <a:pPr indent="0" lvl="0" marL="0" rtl="0" algn="ctr">
                <a:spcBef>
                  <a:spcPts val="0"/>
                </a:spcBef>
                <a:spcAft>
                  <a:spcPts val="0"/>
                </a:spcAft>
                <a:buNone/>
              </a:pPr>
              <a:r>
                <a:rPr lang="en"/>
                <a:t>of X</a:t>
              </a:r>
              <a:endParaRPr/>
            </a:p>
          </p:txBody>
        </p:sp>
        <p:sp>
          <p:nvSpPr>
            <p:cNvPr id="553" name="Google Shape;553;p38"/>
            <p:cNvSpPr txBox="1"/>
            <p:nvPr/>
          </p:nvSpPr>
          <p:spPr>
            <a:xfrm>
              <a:off x="1341625" y="3939000"/>
              <a:ext cx="13887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9"/>
          <p:cNvSpPr/>
          <p:nvPr/>
        </p:nvSpPr>
        <p:spPr>
          <a:xfrm>
            <a:off x="172200" y="711175"/>
            <a:ext cx="5010600" cy="23589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9"/>
          <p:cNvSpPr txBox="1"/>
          <p:nvPr>
            <p:ph type="title"/>
          </p:nvPr>
        </p:nvSpPr>
        <p:spPr>
          <a:xfrm>
            <a:off x="6900" y="64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Frequency Distribution</a:t>
            </a:r>
            <a:endParaRPr>
              <a:latin typeface="Calibri"/>
              <a:ea typeface="Calibri"/>
              <a:cs typeface="Calibri"/>
              <a:sym typeface="Calibri"/>
            </a:endParaRPr>
          </a:p>
        </p:txBody>
      </p:sp>
      <p:sp>
        <p:nvSpPr>
          <p:cNvPr id="560" name="Google Shape;560;p39"/>
          <p:cNvSpPr txBox="1"/>
          <p:nvPr/>
        </p:nvSpPr>
        <p:spPr>
          <a:xfrm>
            <a:off x="248400" y="825000"/>
            <a:ext cx="4866300" cy="2245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latin typeface="Roboto"/>
                <a:ea typeface="Roboto"/>
                <a:cs typeface="Roboto"/>
                <a:sym typeface="Roboto"/>
              </a:rPr>
              <a:t>A frequency distribution is a </a:t>
            </a:r>
            <a:r>
              <a:rPr b="1" lang="en" sz="1200">
                <a:latin typeface="Roboto"/>
                <a:ea typeface="Roboto"/>
                <a:cs typeface="Roboto"/>
                <a:sym typeface="Roboto"/>
              </a:rPr>
              <a:t>collection of observations produced by sorting observations</a:t>
            </a:r>
            <a:r>
              <a:rPr lang="en" sz="1200">
                <a:latin typeface="Roboto"/>
                <a:ea typeface="Roboto"/>
                <a:cs typeface="Roboto"/>
                <a:sym typeface="Roboto"/>
              </a:rPr>
              <a:t> into classes and showing their frequency (f) of occurrence in each class.</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SzPts val="1200"/>
              <a:buChar char="●"/>
            </a:pPr>
            <a:r>
              <a:rPr lang="en" sz="1200">
                <a:latin typeface="Roboto"/>
                <a:ea typeface="Roboto"/>
                <a:cs typeface="Roboto"/>
                <a:sym typeface="Roboto"/>
              </a:rPr>
              <a:t>When observations are sorted into classes of single values, the result is referred to as a frequency distribution for </a:t>
            </a:r>
            <a:r>
              <a:rPr b="1" lang="en" sz="1200">
                <a:latin typeface="Roboto"/>
                <a:ea typeface="Roboto"/>
                <a:cs typeface="Roboto"/>
                <a:sym typeface="Roboto"/>
              </a:rPr>
              <a:t>ungrouped data.</a:t>
            </a:r>
            <a:endParaRPr b="1"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SzPts val="1200"/>
              <a:buChar char="●"/>
            </a:pPr>
            <a:r>
              <a:rPr lang="en" sz="1200">
                <a:latin typeface="Roboto"/>
                <a:ea typeface="Roboto"/>
                <a:cs typeface="Roboto"/>
                <a:sym typeface="Roboto"/>
              </a:rPr>
              <a:t>When observations are sorted into classes of more than one value, the result is referred to as a frequency distribution for </a:t>
            </a:r>
            <a:r>
              <a:rPr b="1" lang="en" sz="1200">
                <a:latin typeface="Roboto"/>
                <a:ea typeface="Roboto"/>
                <a:cs typeface="Roboto"/>
                <a:sym typeface="Roboto"/>
              </a:rPr>
              <a:t>grouped data.</a:t>
            </a:r>
            <a:endParaRPr b="1" sz="1200">
              <a:latin typeface="Roboto"/>
              <a:ea typeface="Roboto"/>
              <a:cs typeface="Roboto"/>
              <a:sym typeface="Roboto"/>
            </a:endParaRPr>
          </a:p>
        </p:txBody>
      </p:sp>
      <p:pic>
        <p:nvPicPr>
          <p:cNvPr id="561" name="Google Shape;561;p39"/>
          <p:cNvPicPr preferRelativeResize="0"/>
          <p:nvPr/>
        </p:nvPicPr>
        <p:blipFill rotWithShape="1">
          <a:blip r:embed="rId3">
            <a:alphaModFix/>
          </a:blip>
          <a:srcRect b="0" l="0" r="0" t="17823"/>
          <a:stretch/>
        </p:blipFill>
        <p:spPr>
          <a:xfrm>
            <a:off x="5322400" y="2911038"/>
            <a:ext cx="3690900" cy="1913662"/>
          </a:xfrm>
          <a:prstGeom prst="rect">
            <a:avLst/>
          </a:prstGeom>
          <a:noFill/>
          <a:ln>
            <a:noFill/>
          </a:ln>
        </p:spPr>
      </p:pic>
      <p:pic>
        <p:nvPicPr>
          <p:cNvPr id="562" name="Google Shape;562;p39"/>
          <p:cNvPicPr preferRelativeResize="0"/>
          <p:nvPr/>
        </p:nvPicPr>
        <p:blipFill>
          <a:blip r:embed="rId4">
            <a:alphaModFix/>
          </a:blip>
          <a:stretch>
            <a:fillRect/>
          </a:stretch>
        </p:blipFill>
        <p:spPr>
          <a:xfrm>
            <a:off x="5386125" y="639475"/>
            <a:ext cx="3563450" cy="2050475"/>
          </a:xfrm>
          <a:prstGeom prst="rect">
            <a:avLst/>
          </a:prstGeom>
          <a:noFill/>
          <a:ln>
            <a:noFill/>
          </a:ln>
        </p:spPr>
      </p:pic>
      <p:sp>
        <p:nvSpPr>
          <p:cNvPr id="563" name="Google Shape;563;p39"/>
          <p:cNvSpPr txBox="1"/>
          <p:nvPr/>
        </p:nvSpPr>
        <p:spPr>
          <a:xfrm>
            <a:off x="5784425" y="4714050"/>
            <a:ext cx="30648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Frequency Distribution of Grouped Data</a:t>
            </a:r>
            <a:endParaRPr b="1" sz="1000"/>
          </a:p>
        </p:txBody>
      </p:sp>
      <p:sp>
        <p:nvSpPr>
          <p:cNvPr id="564" name="Google Shape;564;p39"/>
          <p:cNvSpPr txBox="1"/>
          <p:nvPr/>
        </p:nvSpPr>
        <p:spPr>
          <a:xfrm>
            <a:off x="5708225" y="2580450"/>
            <a:ext cx="30648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Frequency Distribution of Ungrouped Data</a:t>
            </a:r>
            <a:endParaRPr b="1" sz="1000"/>
          </a:p>
        </p:txBody>
      </p:sp>
      <p:sp>
        <p:nvSpPr>
          <p:cNvPr id="565" name="Google Shape;565;p39"/>
          <p:cNvSpPr/>
          <p:nvPr/>
        </p:nvSpPr>
        <p:spPr>
          <a:xfrm>
            <a:off x="172200" y="3214350"/>
            <a:ext cx="5010600" cy="15546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9"/>
          <p:cNvSpPr txBox="1"/>
          <p:nvPr/>
        </p:nvSpPr>
        <p:spPr>
          <a:xfrm>
            <a:off x="172200" y="3263400"/>
            <a:ext cx="36909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Guidelines to create frequency tables</a:t>
            </a:r>
            <a:endParaRPr b="1" sz="1200">
              <a:latin typeface="Roboto"/>
              <a:ea typeface="Roboto"/>
              <a:cs typeface="Roboto"/>
              <a:sym typeface="Roboto"/>
            </a:endParaRPr>
          </a:p>
        </p:txBody>
      </p:sp>
      <p:sp>
        <p:nvSpPr>
          <p:cNvPr id="567" name="Google Shape;567;p39"/>
          <p:cNvSpPr txBox="1"/>
          <p:nvPr/>
        </p:nvSpPr>
        <p:spPr>
          <a:xfrm>
            <a:off x="172200" y="3568200"/>
            <a:ext cx="5010600" cy="1256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oboto"/>
              <a:buChar char="●"/>
            </a:pPr>
            <a:r>
              <a:rPr lang="en" sz="1200">
                <a:latin typeface="Roboto"/>
                <a:ea typeface="Roboto"/>
                <a:cs typeface="Roboto"/>
                <a:sym typeface="Roboto"/>
              </a:rPr>
              <a:t>Each observation should be included in one, and only one, class.</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List all classes, even those with zero frequencies</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All classes should have equal intervals</a:t>
            </a:r>
            <a:endParaRPr sz="12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0"/>
          <p:cNvSpPr/>
          <p:nvPr/>
        </p:nvSpPr>
        <p:spPr>
          <a:xfrm>
            <a:off x="172200" y="711175"/>
            <a:ext cx="5097000" cy="41568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Calibri"/>
              <a:ea typeface="Calibri"/>
              <a:cs typeface="Calibri"/>
              <a:sym typeface="Calibri"/>
            </a:endParaRPr>
          </a:p>
        </p:txBody>
      </p:sp>
      <p:sp>
        <p:nvSpPr>
          <p:cNvPr id="573" name="Google Shape;573;p40"/>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Histogram and Frequency Polygon</a:t>
            </a:r>
            <a:endParaRPr>
              <a:latin typeface="Calibri"/>
              <a:ea typeface="Calibri"/>
              <a:cs typeface="Calibri"/>
              <a:sym typeface="Calibri"/>
            </a:endParaRPr>
          </a:p>
        </p:txBody>
      </p:sp>
      <p:sp>
        <p:nvSpPr>
          <p:cNvPr id="574" name="Google Shape;574;p40"/>
          <p:cNvSpPr txBox="1"/>
          <p:nvPr/>
        </p:nvSpPr>
        <p:spPr>
          <a:xfrm>
            <a:off x="172200" y="2196600"/>
            <a:ext cx="49239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Unique things about Histogram</a:t>
            </a:r>
            <a:endParaRPr b="1">
              <a:latin typeface="Calibri"/>
              <a:ea typeface="Calibri"/>
              <a:cs typeface="Calibri"/>
              <a:sym typeface="Calibri"/>
            </a:endParaRPr>
          </a:p>
        </p:txBody>
      </p:sp>
      <p:sp>
        <p:nvSpPr>
          <p:cNvPr id="575" name="Google Shape;575;p40"/>
          <p:cNvSpPr txBox="1"/>
          <p:nvPr/>
        </p:nvSpPr>
        <p:spPr>
          <a:xfrm>
            <a:off x="248400" y="1053600"/>
            <a:ext cx="4923900" cy="7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 histogram is a graph that uses bars to portray the frequencies or the relative frequencies of the possible outcomes for a quantitative variable.</a:t>
            </a:r>
            <a:endParaRPr>
              <a:latin typeface="Calibri"/>
              <a:ea typeface="Calibri"/>
              <a:cs typeface="Calibri"/>
              <a:sym typeface="Calibri"/>
            </a:endParaRPr>
          </a:p>
        </p:txBody>
      </p:sp>
      <p:sp>
        <p:nvSpPr>
          <p:cNvPr id="576" name="Google Shape;576;p40"/>
          <p:cNvSpPr txBox="1"/>
          <p:nvPr/>
        </p:nvSpPr>
        <p:spPr>
          <a:xfrm>
            <a:off x="172200" y="748800"/>
            <a:ext cx="36909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Histogram</a:t>
            </a:r>
            <a:endParaRPr b="1">
              <a:latin typeface="Calibri"/>
              <a:ea typeface="Calibri"/>
              <a:cs typeface="Calibri"/>
              <a:sym typeface="Calibri"/>
            </a:endParaRPr>
          </a:p>
        </p:txBody>
      </p:sp>
      <p:sp>
        <p:nvSpPr>
          <p:cNvPr id="577" name="Google Shape;577;p40"/>
          <p:cNvSpPr txBox="1"/>
          <p:nvPr/>
        </p:nvSpPr>
        <p:spPr>
          <a:xfrm>
            <a:off x="172200" y="2501400"/>
            <a:ext cx="4923900" cy="117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It is a frequency distribution chart</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Looks like a bar chart but it is different</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There is no gaps between the bars representing continuity</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Created for one continuous variable ONLY</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Frequencies are plotted for bins/ intervals</a:t>
            </a:r>
            <a:endParaRPr>
              <a:latin typeface="Calibri"/>
              <a:ea typeface="Calibri"/>
              <a:cs typeface="Calibri"/>
              <a:sym typeface="Calibri"/>
            </a:endParaRPr>
          </a:p>
        </p:txBody>
      </p:sp>
      <p:sp>
        <p:nvSpPr>
          <p:cNvPr id="578" name="Google Shape;578;p40"/>
          <p:cNvSpPr txBox="1"/>
          <p:nvPr/>
        </p:nvSpPr>
        <p:spPr>
          <a:xfrm>
            <a:off x="248400" y="1815600"/>
            <a:ext cx="49239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Bins are created on X-Axis and frequencies are plotted on Y-Axis</a:t>
            </a:r>
            <a:endParaRPr>
              <a:latin typeface="Calibri"/>
              <a:ea typeface="Calibri"/>
              <a:cs typeface="Calibri"/>
              <a:sym typeface="Calibri"/>
            </a:endParaRPr>
          </a:p>
        </p:txBody>
      </p:sp>
      <p:pic>
        <p:nvPicPr>
          <p:cNvPr id="579" name="Google Shape;579;p40"/>
          <p:cNvPicPr preferRelativeResize="0"/>
          <p:nvPr/>
        </p:nvPicPr>
        <p:blipFill rotWithShape="1">
          <a:blip r:embed="rId3">
            <a:alphaModFix/>
          </a:blip>
          <a:srcRect b="12770" l="15170" r="12793" t="0"/>
          <a:stretch/>
        </p:blipFill>
        <p:spPr>
          <a:xfrm>
            <a:off x="5479500" y="672600"/>
            <a:ext cx="3664497" cy="2573875"/>
          </a:xfrm>
          <a:prstGeom prst="rect">
            <a:avLst/>
          </a:prstGeom>
          <a:noFill/>
          <a:ln>
            <a:noFill/>
          </a:ln>
        </p:spPr>
      </p:pic>
      <p:sp>
        <p:nvSpPr>
          <p:cNvPr id="580" name="Google Shape;580;p40"/>
          <p:cNvSpPr txBox="1"/>
          <p:nvPr/>
        </p:nvSpPr>
        <p:spPr>
          <a:xfrm>
            <a:off x="172200" y="3644400"/>
            <a:ext cx="49239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Frequency Polygon</a:t>
            </a:r>
            <a:endParaRPr b="1">
              <a:latin typeface="Calibri"/>
              <a:ea typeface="Calibri"/>
              <a:cs typeface="Calibri"/>
              <a:sym typeface="Calibri"/>
            </a:endParaRPr>
          </a:p>
        </p:txBody>
      </p:sp>
      <p:sp>
        <p:nvSpPr>
          <p:cNvPr id="581" name="Google Shape;581;p40"/>
          <p:cNvSpPr txBox="1"/>
          <p:nvPr/>
        </p:nvSpPr>
        <p:spPr>
          <a:xfrm>
            <a:off x="248400" y="4025400"/>
            <a:ext cx="4923900" cy="7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 line graph for quantitative data that also emphasizes the continuity of continuous variables. It is created by joining the mid points of the Histogram.</a:t>
            </a:r>
            <a:endParaRPr>
              <a:latin typeface="Calibri"/>
              <a:ea typeface="Calibri"/>
              <a:cs typeface="Calibri"/>
              <a:sym typeface="Calibri"/>
            </a:endParaRPr>
          </a:p>
        </p:txBody>
      </p:sp>
      <p:sp>
        <p:nvSpPr>
          <p:cNvPr id="582" name="Google Shape;582;p40"/>
          <p:cNvSpPr txBox="1"/>
          <p:nvPr/>
        </p:nvSpPr>
        <p:spPr>
          <a:xfrm>
            <a:off x="5887200" y="3263400"/>
            <a:ext cx="2691900" cy="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Calibri"/>
                <a:ea typeface="Calibri"/>
                <a:cs typeface="Calibri"/>
                <a:sym typeface="Calibri"/>
              </a:rPr>
              <a:t>Histogram and Frequency Polygon</a:t>
            </a:r>
            <a:endParaRPr b="1" sz="10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1"/>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Transition from </a:t>
            </a:r>
            <a:r>
              <a:rPr lang="en">
                <a:latin typeface="Calibri"/>
                <a:ea typeface="Calibri"/>
                <a:cs typeface="Calibri"/>
                <a:sym typeface="Calibri"/>
              </a:rPr>
              <a:t>Histogram to Frequency Polygon</a:t>
            </a:r>
            <a:endParaRPr>
              <a:latin typeface="Calibri"/>
              <a:ea typeface="Calibri"/>
              <a:cs typeface="Calibri"/>
              <a:sym typeface="Calibri"/>
            </a:endParaRPr>
          </a:p>
        </p:txBody>
      </p:sp>
      <p:pic>
        <p:nvPicPr>
          <p:cNvPr id="588" name="Google Shape;588;p41"/>
          <p:cNvPicPr preferRelativeResize="0"/>
          <p:nvPr/>
        </p:nvPicPr>
        <p:blipFill rotWithShape="1">
          <a:blip r:embed="rId3">
            <a:alphaModFix/>
          </a:blip>
          <a:srcRect b="0" l="0" r="8792" t="0"/>
          <a:stretch/>
        </p:blipFill>
        <p:spPr>
          <a:xfrm>
            <a:off x="381000" y="799150"/>
            <a:ext cx="3854600" cy="3693825"/>
          </a:xfrm>
          <a:prstGeom prst="rect">
            <a:avLst/>
          </a:prstGeom>
          <a:noFill/>
          <a:ln>
            <a:noFill/>
          </a:ln>
        </p:spPr>
      </p:pic>
      <p:pic>
        <p:nvPicPr>
          <p:cNvPr id="589" name="Google Shape;589;p41"/>
          <p:cNvPicPr preferRelativeResize="0"/>
          <p:nvPr/>
        </p:nvPicPr>
        <p:blipFill rotWithShape="1">
          <a:blip r:embed="rId4">
            <a:alphaModFix/>
          </a:blip>
          <a:srcRect b="0" l="0" r="12273" t="0"/>
          <a:stretch/>
        </p:blipFill>
        <p:spPr>
          <a:xfrm>
            <a:off x="4377275" y="951550"/>
            <a:ext cx="4028350" cy="3617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Content</a:t>
            </a:r>
            <a:endParaRPr>
              <a:latin typeface="Calibri"/>
              <a:ea typeface="Calibri"/>
              <a:cs typeface="Calibri"/>
              <a:sym typeface="Calibri"/>
            </a:endParaRPr>
          </a:p>
        </p:txBody>
      </p:sp>
      <p:sp>
        <p:nvSpPr>
          <p:cNvPr id="80" name="Google Shape;80;p15"/>
          <p:cNvSpPr/>
          <p:nvPr/>
        </p:nvSpPr>
        <p:spPr>
          <a:xfrm>
            <a:off x="1313600" y="1574025"/>
            <a:ext cx="2039100" cy="1150200"/>
          </a:xfrm>
          <a:prstGeom prst="rect">
            <a:avLst/>
          </a:prstGeom>
          <a:solidFill>
            <a:srgbClr val="EA9999"/>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Open Sans Medium"/>
              <a:ea typeface="Open Sans Medium"/>
              <a:cs typeface="Open Sans Medium"/>
              <a:sym typeface="Open Sans Medium"/>
            </a:endParaRPr>
          </a:p>
        </p:txBody>
      </p:sp>
      <p:sp>
        <p:nvSpPr>
          <p:cNvPr id="81" name="Google Shape;81;p15"/>
          <p:cNvSpPr/>
          <p:nvPr/>
        </p:nvSpPr>
        <p:spPr>
          <a:xfrm>
            <a:off x="3447200" y="1574025"/>
            <a:ext cx="2039100" cy="11502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Medium"/>
              <a:ea typeface="Open Sans Medium"/>
              <a:cs typeface="Open Sans Medium"/>
              <a:sym typeface="Open Sans Medium"/>
            </a:endParaRPr>
          </a:p>
        </p:txBody>
      </p:sp>
      <p:sp>
        <p:nvSpPr>
          <p:cNvPr id="82" name="Google Shape;82;p15"/>
          <p:cNvSpPr/>
          <p:nvPr/>
        </p:nvSpPr>
        <p:spPr>
          <a:xfrm>
            <a:off x="5580800" y="1574025"/>
            <a:ext cx="2039100" cy="1150200"/>
          </a:xfrm>
          <a:prstGeom prst="rect">
            <a:avLst/>
          </a:prstGeom>
          <a:solidFill>
            <a:srgbClr val="EA9999"/>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Medium"/>
              <a:ea typeface="Open Sans Medium"/>
              <a:cs typeface="Open Sans Medium"/>
              <a:sym typeface="Open Sans Medium"/>
            </a:endParaRPr>
          </a:p>
        </p:txBody>
      </p:sp>
      <p:sp>
        <p:nvSpPr>
          <p:cNvPr id="83" name="Google Shape;83;p15"/>
          <p:cNvSpPr/>
          <p:nvPr/>
        </p:nvSpPr>
        <p:spPr>
          <a:xfrm>
            <a:off x="3447200" y="2793225"/>
            <a:ext cx="2039100" cy="1150200"/>
          </a:xfrm>
          <a:prstGeom prst="rect">
            <a:avLst/>
          </a:prstGeom>
          <a:solidFill>
            <a:srgbClr val="EA9999"/>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Medium"/>
              <a:ea typeface="Open Sans Medium"/>
              <a:cs typeface="Open Sans Medium"/>
              <a:sym typeface="Open Sans Medium"/>
            </a:endParaRPr>
          </a:p>
        </p:txBody>
      </p:sp>
      <p:sp>
        <p:nvSpPr>
          <p:cNvPr id="84" name="Google Shape;84;p15"/>
          <p:cNvSpPr/>
          <p:nvPr/>
        </p:nvSpPr>
        <p:spPr>
          <a:xfrm>
            <a:off x="1313600" y="2793225"/>
            <a:ext cx="2039100" cy="11502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Medium"/>
              <a:ea typeface="Open Sans Medium"/>
              <a:cs typeface="Open Sans Medium"/>
              <a:sym typeface="Open Sans Medium"/>
            </a:endParaRPr>
          </a:p>
        </p:txBody>
      </p:sp>
      <p:sp>
        <p:nvSpPr>
          <p:cNvPr id="85" name="Google Shape;85;p15"/>
          <p:cNvSpPr/>
          <p:nvPr/>
        </p:nvSpPr>
        <p:spPr>
          <a:xfrm>
            <a:off x="5580800" y="2793225"/>
            <a:ext cx="2039100" cy="11502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Medium"/>
              <a:ea typeface="Open Sans Medium"/>
              <a:cs typeface="Open Sans Medium"/>
              <a:sym typeface="Open Sans Medium"/>
            </a:endParaRPr>
          </a:p>
        </p:txBody>
      </p:sp>
      <p:sp>
        <p:nvSpPr>
          <p:cNvPr id="86" name="Google Shape;86;p15"/>
          <p:cNvSpPr txBox="1"/>
          <p:nvPr/>
        </p:nvSpPr>
        <p:spPr>
          <a:xfrm>
            <a:off x="1351575" y="2060550"/>
            <a:ext cx="2001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pen Sans Medium"/>
                <a:ea typeface="Open Sans Medium"/>
                <a:cs typeface="Open Sans Medium"/>
                <a:sym typeface="Open Sans Medium"/>
              </a:rPr>
              <a:t>What is Statistics?</a:t>
            </a:r>
            <a:endParaRPr sz="1200">
              <a:latin typeface="Open Sans Medium"/>
              <a:ea typeface="Open Sans Medium"/>
              <a:cs typeface="Open Sans Medium"/>
              <a:sym typeface="Open Sans Medium"/>
            </a:endParaRPr>
          </a:p>
        </p:txBody>
      </p:sp>
      <p:sp>
        <p:nvSpPr>
          <p:cNvPr id="87" name="Google Shape;87;p15"/>
          <p:cNvSpPr/>
          <p:nvPr/>
        </p:nvSpPr>
        <p:spPr>
          <a:xfrm>
            <a:off x="1369050" y="1654525"/>
            <a:ext cx="375000" cy="376800"/>
          </a:xfrm>
          <a:prstGeom prst="ellipse">
            <a:avLst/>
          </a:prstGeom>
          <a:solidFill>
            <a:srgbClr val="CC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Medium"/>
                <a:ea typeface="Open Sans Medium"/>
                <a:cs typeface="Open Sans Medium"/>
                <a:sym typeface="Open Sans Medium"/>
              </a:rPr>
              <a:t>1</a:t>
            </a:r>
            <a:endParaRPr sz="1200">
              <a:latin typeface="Open Sans Medium"/>
              <a:ea typeface="Open Sans Medium"/>
              <a:cs typeface="Open Sans Medium"/>
              <a:sym typeface="Open Sans Medium"/>
            </a:endParaRPr>
          </a:p>
        </p:txBody>
      </p:sp>
      <p:sp>
        <p:nvSpPr>
          <p:cNvPr id="88" name="Google Shape;88;p15"/>
          <p:cNvSpPr/>
          <p:nvPr/>
        </p:nvSpPr>
        <p:spPr>
          <a:xfrm>
            <a:off x="3502650" y="2873725"/>
            <a:ext cx="375000" cy="376800"/>
          </a:xfrm>
          <a:prstGeom prst="ellipse">
            <a:avLst/>
          </a:prstGeom>
          <a:solidFill>
            <a:srgbClr val="CC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Medium"/>
                <a:ea typeface="Open Sans Medium"/>
                <a:cs typeface="Open Sans Medium"/>
                <a:sym typeface="Open Sans Medium"/>
              </a:rPr>
              <a:t>5</a:t>
            </a:r>
            <a:endParaRPr sz="1200">
              <a:latin typeface="Open Sans Medium"/>
              <a:ea typeface="Open Sans Medium"/>
              <a:cs typeface="Open Sans Medium"/>
              <a:sym typeface="Open Sans Medium"/>
            </a:endParaRPr>
          </a:p>
        </p:txBody>
      </p:sp>
      <p:sp>
        <p:nvSpPr>
          <p:cNvPr id="89" name="Google Shape;89;p15"/>
          <p:cNvSpPr/>
          <p:nvPr/>
        </p:nvSpPr>
        <p:spPr>
          <a:xfrm>
            <a:off x="5636250" y="1654525"/>
            <a:ext cx="375000" cy="376800"/>
          </a:xfrm>
          <a:prstGeom prst="ellipse">
            <a:avLst/>
          </a:prstGeom>
          <a:solidFill>
            <a:srgbClr val="CC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Medium"/>
                <a:ea typeface="Open Sans Medium"/>
                <a:cs typeface="Open Sans Medium"/>
                <a:sym typeface="Open Sans Medium"/>
              </a:rPr>
              <a:t>3</a:t>
            </a:r>
            <a:endParaRPr sz="1200">
              <a:latin typeface="Open Sans Medium"/>
              <a:ea typeface="Open Sans Medium"/>
              <a:cs typeface="Open Sans Medium"/>
              <a:sym typeface="Open Sans Medium"/>
            </a:endParaRPr>
          </a:p>
        </p:txBody>
      </p:sp>
      <p:sp>
        <p:nvSpPr>
          <p:cNvPr id="90" name="Google Shape;90;p15"/>
          <p:cNvSpPr/>
          <p:nvPr/>
        </p:nvSpPr>
        <p:spPr>
          <a:xfrm>
            <a:off x="3502650" y="1654525"/>
            <a:ext cx="375000" cy="376800"/>
          </a:xfrm>
          <a:prstGeom prst="ellipse">
            <a:avLst/>
          </a:prstGeom>
          <a:solidFill>
            <a:srgbClr val="CC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Medium"/>
                <a:ea typeface="Open Sans Medium"/>
                <a:cs typeface="Open Sans Medium"/>
                <a:sym typeface="Open Sans Medium"/>
              </a:rPr>
              <a:t>2</a:t>
            </a:r>
            <a:endParaRPr sz="1200">
              <a:latin typeface="Open Sans Medium"/>
              <a:ea typeface="Open Sans Medium"/>
              <a:cs typeface="Open Sans Medium"/>
              <a:sym typeface="Open Sans Medium"/>
            </a:endParaRPr>
          </a:p>
        </p:txBody>
      </p:sp>
      <p:sp>
        <p:nvSpPr>
          <p:cNvPr id="91" name="Google Shape;91;p15"/>
          <p:cNvSpPr/>
          <p:nvPr/>
        </p:nvSpPr>
        <p:spPr>
          <a:xfrm>
            <a:off x="1369050" y="2873725"/>
            <a:ext cx="375000" cy="376800"/>
          </a:xfrm>
          <a:prstGeom prst="ellipse">
            <a:avLst/>
          </a:prstGeom>
          <a:solidFill>
            <a:srgbClr val="CC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Medium"/>
                <a:ea typeface="Open Sans Medium"/>
                <a:cs typeface="Open Sans Medium"/>
                <a:sym typeface="Open Sans Medium"/>
              </a:rPr>
              <a:t>4</a:t>
            </a:r>
            <a:endParaRPr sz="1200">
              <a:latin typeface="Open Sans Medium"/>
              <a:ea typeface="Open Sans Medium"/>
              <a:cs typeface="Open Sans Medium"/>
              <a:sym typeface="Open Sans Medium"/>
            </a:endParaRPr>
          </a:p>
        </p:txBody>
      </p:sp>
      <p:sp>
        <p:nvSpPr>
          <p:cNvPr id="92" name="Google Shape;92;p15"/>
          <p:cNvSpPr/>
          <p:nvPr/>
        </p:nvSpPr>
        <p:spPr>
          <a:xfrm>
            <a:off x="5636250" y="2873725"/>
            <a:ext cx="375000" cy="376800"/>
          </a:xfrm>
          <a:prstGeom prst="ellipse">
            <a:avLst/>
          </a:prstGeom>
          <a:solidFill>
            <a:srgbClr val="CC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Medium"/>
                <a:ea typeface="Open Sans Medium"/>
                <a:cs typeface="Open Sans Medium"/>
                <a:sym typeface="Open Sans Medium"/>
              </a:rPr>
              <a:t>6</a:t>
            </a:r>
            <a:endParaRPr sz="1200">
              <a:latin typeface="Open Sans Medium"/>
              <a:ea typeface="Open Sans Medium"/>
              <a:cs typeface="Open Sans Medium"/>
              <a:sym typeface="Open Sans Medium"/>
            </a:endParaRPr>
          </a:p>
        </p:txBody>
      </p:sp>
      <p:sp>
        <p:nvSpPr>
          <p:cNvPr id="93" name="Google Shape;93;p15"/>
          <p:cNvSpPr txBox="1"/>
          <p:nvPr/>
        </p:nvSpPr>
        <p:spPr>
          <a:xfrm>
            <a:off x="3561375" y="2060550"/>
            <a:ext cx="1815900" cy="376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F46524"/>
              </a:buClr>
              <a:buSzPts val="3000"/>
              <a:buFont typeface="Calibri"/>
              <a:buNone/>
            </a:pPr>
            <a:r>
              <a:rPr lang="en" sz="1200">
                <a:latin typeface="Open Sans Medium"/>
                <a:ea typeface="Open Sans Medium"/>
                <a:cs typeface="Open Sans Medium"/>
                <a:sym typeface="Open Sans Medium"/>
              </a:rPr>
              <a:t>Basic Terms </a:t>
            </a:r>
            <a:endParaRPr sz="1200">
              <a:latin typeface="Open Sans Medium"/>
              <a:ea typeface="Open Sans Medium"/>
              <a:cs typeface="Open Sans Medium"/>
              <a:sym typeface="Open Sans Medium"/>
            </a:endParaRPr>
          </a:p>
          <a:p>
            <a:pPr indent="0" lvl="0" marL="0" rtl="0" algn="ctr">
              <a:lnSpc>
                <a:spcPct val="90000"/>
              </a:lnSpc>
              <a:spcBef>
                <a:spcPts val="0"/>
              </a:spcBef>
              <a:spcAft>
                <a:spcPts val="0"/>
              </a:spcAft>
              <a:buClr>
                <a:srgbClr val="F46524"/>
              </a:buClr>
              <a:buSzPts val="3000"/>
              <a:buFont typeface="Calibri"/>
              <a:buNone/>
            </a:pPr>
            <a:r>
              <a:rPr lang="en" sz="1200">
                <a:latin typeface="Open Sans Medium"/>
                <a:ea typeface="Open Sans Medium"/>
                <a:cs typeface="Open Sans Medium"/>
                <a:sym typeface="Open Sans Medium"/>
              </a:rPr>
              <a:t>and Concepts</a:t>
            </a:r>
            <a:endParaRPr sz="1200">
              <a:latin typeface="Open Sans Medium"/>
              <a:ea typeface="Open Sans Medium"/>
              <a:cs typeface="Open Sans Medium"/>
              <a:sym typeface="Open Sans Medium"/>
            </a:endParaRPr>
          </a:p>
        </p:txBody>
      </p:sp>
      <p:sp>
        <p:nvSpPr>
          <p:cNvPr id="94" name="Google Shape;94;p15"/>
          <p:cNvSpPr txBox="1"/>
          <p:nvPr/>
        </p:nvSpPr>
        <p:spPr>
          <a:xfrm>
            <a:off x="3485175" y="3279750"/>
            <a:ext cx="2001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pen Sans Medium"/>
                <a:ea typeface="Open Sans Medium"/>
                <a:cs typeface="Open Sans Medium"/>
                <a:sym typeface="Open Sans Medium"/>
              </a:rPr>
              <a:t>Skewness &amp; Kurtosis</a:t>
            </a:r>
            <a:endParaRPr sz="1200">
              <a:latin typeface="Open Sans Medium"/>
              <a:ea typeface="Open Sans Medium"/>
              <a:cs typeface="Open Sans Medium"/>
              <a:sym typeface="Open Sans Medium"/>
            </a:endParaRPr>
          </a:p>
        </p:txBody>
      </p:sp>
      <p:sp>
        <p:nvSpPr>
          <p:cNvPr id="95" name="Google Shape;95;p15"/>
          <p:cNvSpPr txBox="1"/>
          <p:nvPr/>
        </p:nvSpPr>
        <p:spPr>
          <a:xfrm>
            <a:off x="5618775" y="2060550"/>
            <a:ext cx="2001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pen Sans Medium"/>
                <a:ea typeface="Open Sans Medium"/>
                <a:cs typeface="Open Sans Medium"/>
                <a:sym typeface="Open Sans Medium"/>
              </a:rPr>
              <a:t>Measures of Central Tendencies</a:t>
            </a:r>
            <a:endParaRPr sz="1200">
              <a:latin typeface="Open Sans Medium"/>
              <a:ea typeface="Open Sans Medium"/>
              <a:cs typeface="Open Sans Medium"/>
              <a:sym typeface="Open Sans Medium"/>
            </a:endParaRPr>
          </a:p>
        </p:txBody>
      </p:sp>
      <p:sp>
        <p:nvSpPr>
          <p:cNvPr id="96" name="Google Shape;96;p15"/>
          <p:cNvSpPr txBox="1"/>
          <p:nvPr/>
        </p:nvSpPr>
        <p:spPr>
          <a:xfrm>
            <a:off x="1351575" y="3279750"/>
            <a:ext cx="2001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pen Sans Medium"/>
                <a:ea typeface="Open Sans Medium"/>
                <a:cs typeface="Open Sans Medium"/>
                <a:sym typeface="Open Sans Medium"/>
              </a:rPr>
              <a:t>Measures of Dispersion</a:t>
            </a:r>
            <a:endParaRPr sz="1200">
              <a:latin typeface="Open Sans Medium"/>
              <a:ea typeface="Open Sans Medium"/>
              <a:cs typeface="Open Sans Medium"/>
              <a:sym typeface="Open Sans Medium"/>
            </a:endParaRPr>
          </a:p>
        </p:txBody>
      </p:sp>
      <p:sp>
        <p:nvSpPr>
          <p:cNvPr id="97" name="Google Shape;97;p15"/>
          <p:cNvSpPr txBox="1"/>
          <p:nvPr/>
        </p:nvSpPr>
        <p:spPr>
          <a:xfrm>
            <a:off x="5618775" y="3279750"/>
            <a:ext cx="2001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pen Sans Medium"/>
                <a:ea typeface="Open Sans Medium"/>
                <a:cs typeface="Open Sans Medium"/>
                <a:sym typeface="Open Sans Medium"/>
              </a:rPr>
              <a:t>Chebyshev’s Theorem</a:t>
            </a:r>
            <a:endParaRPr sz="1200">
              <a:latin typeface="Open Sans Medium"/>
              <a:ea typeface="Open Sans Medium"/>
              <a:cs typeface="Open Sans Medium"/>
              <a:sym typeface="Open Sans Medium"/>
            </a:endParaRPr>
          </a:p>
        </p:txBody>
      </p:sp>
      <p:sp>
        <p:nvSpPr>
          <p:cNvPr id="98" name="Google Shape;98;p15"/>
          <p:cNvSpPr/>
          <p:nvPr/>
        </p:nvSpPr>
        <p:spPr>
          <a:xfrm>
            <a:off x="403300" y="1235250"/>
            <a:ext cx="755700" cy="32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cxnSp>
        <p:nvCxnSpPr>
          <p:cNvPr id="594" name="Google Shape;594;p42"/>
          <p:cNvCxnSpPr/>
          <p:nvPr/>
        </p:nvCxnSpPr>
        <p:spPr>
          <a:xfrm flipH="1">
            <a:off x="4546450" y="3682038"/>
            <a:ext cx="9900" cy="399600"/>
          </a:xfrm>
          <a:prstGeom prst="straightConnector1">
            <a:avLst/>
          </a:prstGeom>
          <a:noFill/>
          <a:ln cap="flat" cmpd="sng" w="38100">
            <a:solidFill>
              <a:schemeClr val="dk2"/>
            </a:solidFill>
            <a:prstDash val="solid"/>
            <a:round/>
            <a:headEnd len="med" w="med" type="none"/>
            <a:tailEnd len="med" w="med" type="none"/>
          </a:ln>
        </p:spPr>
      </p:cxnSp>
      <p:cxnSp>
        <p:nvCxnSpPr>
          <p:cNvPr id="595" name="Google Shape;595;p42"/>
          <p:cNvCxnSpPr/>
          <p:nvPr/>
        </p:nvCxnSpPr>
        <p:spPr>
          <a:xfrm flipH="1">
            <a:off x="854525" y="4071100"/>
            <a:ext cx="3761100" cy="395700"/>
          </a:xfrm>
          <a:prstGeom prst="bentConnector3">
            <a:avLst>
              <a:gd fmla="val 100101" name="adj1"/>
            </a:avLst>
          </a:prstGeom>
          <a:noFill/>
          <a:ln cap="flat" cmpd="sng" w="28575">
            <a:solidFill>
              <a:srgbClr val="111111"/>
            </a:solidFill>
            <a:prstDash val="solid"/>
            <a:round/>
            <a:headEnd len="sm" w="sm" type="none"/>
            <a:tailEnd len="sm" w="sm" type="none"/>
          </a:ln>
        </p:spPr>
      </p:cxnSp>
      <p:sp>
        <p:nvSpPr>
          <p:cNvPr id="596" name="Google Shape;596;p42"/>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Measures of Variability/ Dispersion</a:t>
            </a:r>
            <a:endParaRPr>
              <a:latin typeface="Calibri"/>
              <a:ea typeface="Calibri"/>
              <a:cs typeface="Calibri"/>
              <a:sym typeface="Calibri"/>
            </a:endParaRPr>
          </a:p>
        </p:txBody>
      </p:sp>
      <p:sp>
        <p:nvSpPr>
          <p:cNvPr id="597" name="Google Shape;597;p42"/>
          <p:cNvSpPr txBox="1"/>
          <p:nvPr>
            <p:ph idx="1" type="body"/>
          </p:nvPr>
        </p:nvSpPr>
        <p:spPr>
          <a:xfrm>
            <a:off x="90425" y="847675"/>
            <a:ext cx="8720700" cy="2330400"/>
          </a:xfrm>
          <a:prstGeom prst="rect">
            <a:avLst/>
          </a:prstGeom>
          <a:solidFill>
            <a:srgbClr val="FFFFFF"/>
          </a:solidFill>
        </p:spPr>
        <p:txBody>
          <a:bodyPr anchorCtr="0" anchor="t" bIns="91425" lIns="91425" spcFirstLastPara="1" rIns="91425" wrap="square" tIns="91425">
            <a:noAutofit/>
          </a:bodyPr>
          <a:lstStyle/>
          <a:p>
            <a:pPr indent="-342900" lvl="0" marL="457200" rtl="0" algn="l">
              <a:spcBef>
                <a:spcPts val="0"/>
              </a:spcBef>
              <a:spcAft>
                <a:spcPts val="0"/>
              </a:spcAft>
              <a:buClr>
                <a:srgbClr val="333333"/>
              </a:buClr>
              <a:buSzPts val="1800"/>
              <a:buFont typeface="Calibri"/>
              <a:buChar char="●"/>
            </a:pPr>
            <a:r>
              <a:rPr lang="en">
                <a:solidFill>
                  <a:srgbClr val="333333"/>
                </a:solidFill>
                <a:highlight>
                  <a:srgbClr val="FFFFFF"/>
                </a:highlight>
                <a:latin typeface="Calibri"/>
                <a:ea typeface="Calibri"/>
                <a:cs typeface="Calibri"/>
                <a:sym typeface="Calibri"/>
              </a:rPr>
              <a:t>Measure of Variability is a ‘</a:t>
            </a:r>
            <a:r>
              <a:rPr i="1" lang="en">
                <a:solidFill>
                  <a:srgbClr val="333333"/>
                </a:solidFill>
                <a:highlight>
                  <a:srgbClr val="FFFFFF"/>
                </a:highlight>
                <a:latin typeface="Calibri"/>
                <a:ea typeface="Calibri"/>
                <a:cs typeface="Calibri"/>
                <a:sym typeface="Calibri"/>
              </a:rPr>
              <a:t>Summary Statistics</a:t>
            </a:r>
            <a:r>
              <a:rPr lang="en">
                <a:solidFill>
                  <a:srgbClr val="333333"/>
                </a:solidFill>
                <a:highlight>
                  <a:srgbClr val="FFFFFF"/>
                </a:highlight>
                <a:latin typeface="Calibri"/>
                <a:ea typeface="Calibri"/>
                <a:cs typeface="Calibri"/>
                <a:sym typeface="Calibri"/>
              </a:rPr>
              <a:t>’ that attempts to describe the </a:t>
            </a:r>
            <a:r>
              <a:rPr b="1" lang="en">
                <a:solidFill>
                  <a:srgbClr val="333333"/>
                </a:solidFill>
                <a:highlight>
                  <a:srgbClr val="FFFFFF"/>
                </a:highlight>
                <a:latin typeface="Calibri"/>
                <a:ea typeface="Calibri"/>
                <a:cs typeface="Calibri"/>
                <a:sym typeface="Calibri"/>
              </a:rPr>
              <a:t>Spread</a:t>
            </a:r>
            <a:r>
              <a:rPr lang="en">
                <a:solidFill>
                  <a:srgbClr val="333333"/>
                </a:solidFill>
                <a:highlight>
                  <a:srgbClr val="FFFFFF"/>
                </a:highlight>
                <a:latin typeface="Calibri"/>
                <a:ea typeface="Calibri"/>
                <a:cs typeface="Calibri"/>
                <a:sym typeface="Calibri"/>
              </a:rPr>
              <a:t>/ </a:t>
            </a:r>
            <a:r>
              <a:rPr b="1" lang="en">
                <a:solidFill>
                  <a:srgbClr val="333333"/>
                </a:solidFill>
                <a:highlight>
                  <a:srgbClr val="FFFFFF"/>
                </a:highlight>
                <a:latin typeface="Calibri"/>
                <a:ea typeface="Calibri"/>
                <a:cs typeface="Calibri"/>
                <a:sym typeface="Calibri"/>
              </a:rPr>
              <a:t>D</a:t>
            </a:r>
            <a:r>
              <a:rPr b="1" lang="en">
                <a:solidFill>
                  <a:srgbClr val="333333"/>
                </a:solidFill>
                <a:highlight>
                  <a:srgbClr val="FFFFFF"/>
                </a:highlight>
                <a:latin typeface="Calibri"/>
                <a:ea typeface="Calibri"/>
                <a:cs typeface="Calibri"/>
                <a:sym typeface="Calibri"/>
              </a:rPr>
              <a:t>iversity</a:t>
            </a:r>
            <a:r>
              <a:rPr b="1" lang="en">
                <a:solidFill>
                  <a:srgbClr val="333333"/>
                </a:solidFill>
                <a:highlight>
                  <a:srgbClr val="FFFFFF"/>
                </a:highlight>
                <a:latin typeface="Calibri"/>
                <a:ea typeface="Calibri"/>
                <a:cs typeface="Calibri"/>
                <a:sym typeface="Calibri"/>
              </a:rPr>
              <a:t>/</a:t>
            </a:r>
            <a:r>
              <a:rPr lang="en">
                <a:solidFill>
                  <a:srgbClr val="333333"/>
                </a:solidFill>
                <a:highlight>
                  <a:srgbClr val="FFFFFF"/>
                </a:highlight>
                <a:latin typeface="Calibri"/>
                <a:ea typeface="Calibri"/>
                <a:cs typeface="Calibri"/>
                <a:sym typeface="Calibri"/>
              </a:rPr>
              <a:t> </a:t>
            </a:r>
            <a:r>
              <a:rPr b="1" lang="en">
                <a:solidFill>
                  <a:srgbClr val="333333"/>
                </a:solidFill>
                <a:highlight>
                  <a:srgbClr val="FFFFFF"/>
                </a:highlight>
                <a:latin typeface="Calibri"/>
                <a:ea typeface="Calibri"/>
                <a:cs typeface="Calibri"/>
                <a:sym typeface="Calibri"/>
              </a:rPr>
              <a:t>V</a:t>
            </a:r>
            <a:r>
              <a:rPr b="1" lang="en">
                <a:solidFill>
                  <a:srgbClr val="333333"/>
                </a:solidFill>
                <a:highlight>
                  <a:srgbClr val="FFFFFF"/>
                </a:highlight>
                <a:latin typeface="Calibri"/>
                <a:ea typeface="Calibri"/>
                <a:cs typeface="Calibri"/>
                <a:sym typeface="Calibri"/>
              </a:rPr>
              <a:t>ariability/ Dispersion</a:t>
            </a:r>
            <a:r>
              <a:rPr lang="en">
                <a:solidFill>
                  <a:srgbClr val="333333"/>
                </a:solidFill>
                <a:highlight>
                  <a:srgbClr val="FFFFFF"/>
                </a:highlight>
                <a:latin typeface="Calibri"/>
                <a:ea typeface="Calibri"/>
                <a:cs typeface="Calibri"/>
                <a:sym typeface="Calibri"/>
              </a:rPr>
              <a:t> in the distribution of data</a:t>
            </a:r>
            <a:endParaRPr>
              <a:solidFill>
                <a:srgbClr val="333333"/>
              </a:solidFill>
              <a:highlight>
                <a:srgbClr val="FFFFFF"/>
              </a:highlight>
              <a:latin typeface="Calibri"/>
              <a:ea typeface="Calibri"/>
              <a:cs typeface="Calibri"/>
              <a:sym typeface="Calibri"/>
            </a:endParaRPr>
          </a:p>
          <a:p>
            <a:pPr indent="-342900" lvl="0" marL="457200" rtl="0" algn="l">
              <a:spcBef>
                <a:spcPts val="0"/>
              </a:spcBef>
              <a:spcAft>
                <a:spcPts val="0"/>
              </a:spcAft>
              <a:buClr>
                <a:srgbClr val="333333"/>
              </a:buClr>
              <a:buSzPts val="1800"/>
              <a:buFont typeface="Calibri"/>
              <a:buChar char="●"/>
            </a:pPr>
            <a:r>
              <a:rPr lang="en">
                <a:solidFill>
                  <a:srgbClr val="333333"/>
                </a:solidFill>
                <a:highlight>
                  <a:srgbClr val="FFFFFF"/>
                </a:highlight>
                <a:latin typeface="Calibri"/>
                <a:ea typeface="Calibri"/>
                <a:cs typeface="Calibri"/>
                <a:sym typeface="Calibri"/>
              </a:rPr>
              <a:t>Defines how far away the data points tend to fall from the center</a:t>
            </a:r>
            <a:endParaRPr>
              <a:solidFill>
                <a:srgbClr val="333333"/>
              </a:solidFill>
              <a:highlight>
                <a:srgbClr val="FFFFFF"/>
              </a:highlight>
              <a:latin typeface="Calibri"/>
              <a:ea typeface="Calibri"/>
              <a:cs typeface="Calibri"/>
              <a:sym typeface="Calibri"/>
            </a:endParaRPr>
          </a:p>
          <a:p>
            <a:pPr indent="-342900" lvl="0" marL="457200" rtl="0" algn="l">
              <a:spcBef>
                <a:spcPts val="0"/>
              </a:spcBef>
              <a:spcAft>
                <a:spcPts val="0"/>
              </a:spcAft>
              <a:buClr>
                <a:srgbClr val="333333"/>
              </a:buClr>
              <a:buSzPts val="1800"/>
              <a:buFont typeface="Calibri"/>
              <a:buChar char="●"/>
            </a:pPr>
            <a:r>
              <a:rPr lang="en">
                <a:solidFill>
                  <a:srgbClr val="333333"/>
                </a:solidFill>
                <a:highlight>
                  <a:srgbClr val="FFFFFF"/>
                </a:highlight>
                <a:latin typeface="Calibri"/>
                <a:ea typeface="Calibri"/>
                <a:cs typeface="Calibri"/>
                <a:sym typeface="Calibri"/>
              </a:rPr>
              <a:t>It is used to identify the </a:t>
            </a:r>
            <a:r>
              <a:rPr b="1" lang="en">
                <a:solidFill>
                  <a:srgbClr val="333333"/>
                </a:solidFill>
                <a:highlight>
                  <a:srgbClr val="FFFFFF"/>
                </a:highlight>
                <a:latin typeface="Calibri"/>
                <a:ea typeface="Calibri"/>
                <a:cs typeface="Calibri"/>
                <a:sym typeface="Calibri"/>
              </a:rPr>
              <a:t>‘</a:t>
            </a:r>
            <a:r>
              <a:rPr b="1" i="1" lang="en">
                <a:solidFill>
                  <a:srgbClr val="333333"/>
                </a:solidFill>
                <a:highlight>
                  <a:srgbClr val="FFFFFF"/>
                </a:highlight>
                <a:latin typeface="Calibri"/>
                <a:ea typeface="Calibri"/>
                <a:cs typeface="Calibri"/>
                <a:sym typeface="Calibri"/>
              </a:rPr>
              <a:t>R</a:t>
            </a:r>
            <a:r>
              <a:rPr b="1" i="1" lang="en">
                <a:solidFill>
                  <a:srgbClr val="333333"/>
                </a:solidFill>
                <a:highlight>
                  <a:srgbClr val="FFFFFF"/>
                </a:highlight>
                <a:latin typeface="Calibri"/>
                <a:ea typeface="Calibri"/>
                <a:cs typeface="Calibri"/>
                <a:sym typeface="Calibri"/>
              </a:rPr>
              <a:t>isk component’</a:t>
            </a:r>
            <a:r>
              <a:rPr lang="en">
                <a:solidFill>
                  <a:srgbClr val="333333"/>
                </a:solidFill>
                <a:highlight>
                  <a:srgbClr val="FFFFFF"/>
                </a:highlight>
                <a:latin typeface="Calibri"/>
                <a:ea typeface="Calibri"/>
                <a:cs typeface="Calibri"/>
                <a:sym typeface="Calibri"/>
              </a:rPr>
              <a:t> in the data</a:t>
            </a:r>
            <a:endParaRPr>
              <a:solidFill>
                <a:srgbClr val="333333"/>
              </a:solidFill>
              <a:highlight>
                <a:srgbClr val="FFFFFF"/>
              </a:highlight>
              <a:latin typeface="Calibri"/>
              <a:ea typeface="Calibri"/>
              <a:cs typeface="Calibri"/>
              <a:sym typeface="Calibri"/>
            </a:endParaRPr>
          </a:p>
          <a:p>
            <a:pPr indent="-342900" lvl="0" marL="457200" rtl="0" algn="l">
              <a:spcBef>
                <a:spcPts val="0"/>
              </a:spcBef>
              <a:spcAft>
                <a:spcPts val="0"/>
              </a:spcAft>
              <a:buClr>
                <a:srgbClr val="333333"/>
              </a:buClr>
              <a:buSzPts val="1800"/>
              <a:buFont typeface="Calibri"/>
              <a:buChar char="●"/>
            </a:pPr>
            <a:r>
              <a:rPr lang="en">
                <a:solidFill>
                  <a:srgbClr val="333333"/>
                </a:solidFill>
                <a:highlight>
                  <a:srgbClr val="FFFFFF"/>
                </a:highlight>
                <a:latin typeface="Calibri"/>
                <a:ea typeface="Calibri"/>
                <a:cs typeface="Calibri"/>
                <a:sym typeface="Calibri"/>
              </a:rPr>
              <a:t>We talk about variability in the context of a distribution of values</a:t>
            </a:r>
            <a:endParaRPr>
              <a:solidFill>
                <a:srgbClr val="333333"/>
              </a:solidFill>
              <a:highlight>
                <a:srgbClr val="FFFFFF"/>
              </a:highlight>
              <a:latin typeface="Calibri"/>
              <a:ea typeface="Calibri"/>
              <a:cs typeface="Calibri"/>
              <a:sym typeface="Calibri"/>
            </a:endParaRPr>
          </a:p>
          <a:p>
            <a:pPr indent="-342900" lvl="0" marL="457200" rtl="0" algn="l">
              <a:spcBef>
                <a:spcPts val="0"/>
              </a:spcBef>
              <a:spcAft>
                <a:spcPts val="0"/>
              </a:spcAft>
              <a:buClr>
                <a:srgbClr val="333333"/>
              </a:buClr>
              <a:buSzPts val="1800"/>
              <a:buFont typeface="Calibri"/>
              <a:buChar char="●"/>
            </a:pPr>
            <a:r>
              <a:rPr i="1" lang="en">
                <a:solidFill>
                  <a:srgbClr val="333333"/>
                </a:solidFill>
                <a:highlight>
                  <a:srgbClr val="FFFFFF"/>
                </a:highlight>
                <a:latin typeface="Calibri"/>
                <a:ea typeface="Calibri"/>
                <a:cs typeface="Calibri"/>
                <a:sym typeface="Calibri"/>
              </a:rPr>
              <a:t>Low dispersion</a:t>
            </a:r>
            <a:r>
              <a:rPr lang="en">
                <a:solidFill>
                  <a:srgbClr val="333333"/>
                </a:solidFill>
                <a:highlight>
                  <a:srgbClr val="FFFFFF"/>
                </a:highlight>
                <a:latin typeface="Calibri"/>
                <a:ea typeface="Calibri"/>
                <a:cs typeface="Calibri"/>
                <a:sym typeface="Calibri"/>
              </a:rPr>
              <a:t> indicates that the data points tend to be clustered tightly around the center (mean). </a:t>
            </a:r>
            <a:r>
              <a:rPr i="1" lang="en">
                <a:solidFill>
                  <a:srgbClr val="333333"/>
                </a:solidFill>
                <a:highlight>
                  <a:srgbClr val="FFFFFF"/>
                </a:highlight>
                <a:latin typeface="Calibri"/>
                <a:ea typeface="Calibri"/>
                <a:cs typeface="Calibri"/>
                <a:sym typeface="Calibri"/>
              </a:rPr>
              <a:t>High dispersion</a:t>
            </a:r>
            <a:r>
              <a:rPr lang="en">
                <a:solidFill>
                  <a:srgbClr val="333333"/>
                </a:solidFill>
                <a:highlight>
                  <a:srgbClr val="FFFFFF"/>
                </a:highlight>
                <a:latin typeface="Calibri"/>
                <a:ea typeface="Calibri"/>
                <a:cs typeface="Calibri"/>
                <a:sym typeface="Calibri"/>
              </a:rPr>
              <a:t> signifies that they tend to fall further away</a:t>
            </a:r>
            <a:endParaRPr>
              <a:solidFill>
                <a:srgbClr val="333333"/>
              </a:solidFill>
              <a:highlight>
                <a:srgbClr val="FFFFFF"/>
              </a:highlight>
              <a:latin typeface="Calibri"/>
              <a:ea typeface="Calibri"/>
              <a:cs typeface="Calibri"/>
              <a:sym typeface="Calibri"/>
            </a:endParaRPr>
          </a:p>
        </p:txBody>
      </p:sp>
      <p:sp>
        <p:nvSpPr>
          <p:cNvPr id="598" name="Google Shape;598;p42"/>
          <p:cNvSpPr/>
          <p:nvPr/>
        </p:nvSpPr>
        <p:spPr>
          <a:xfrm>
            <a:off x="3659275" y="3298550"/>
            <a:ext cx="1825500" cy="572700"/>
          </a:xfrm>
          <a:prstGeom prst="rect">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libri"/>
                <a:ea typeface="Calibri"/>
                <a:cs typeface="Calibri"/>
                <a:sym typeface="Calibri"/>
              </a:rPr>
              <a:t>Measure of </a:t>
            </a:r>
            <a:endParaRPr>
              <a:solidFill>
                <a:srgbClr val="FFFFFF"/>
              </a:solidFill>
              <a:latin typeface="Calibri"/>
              <a:ea typeface="Calibri"/>
              <a:cs typeface="Calibri"/>
              <a:sym typeface="Calibri"/>
            </a:endParaRPr>
          </a:p>
          <a:p>
            <a:pPr indent="0" lvl="0" marL="0" rtl="0" algn="ctr">
              <a:spcBef>
                <a:spcPts val="0"/>
              </a:spcBef>
              <a:spcAft>
                <a:spcPts val="0"/>
              </a:spcAft>
              <a:buNone/>
            </a:pPr>
            <a:r>
              <a:rPr lang="en">
                <a:solidFill>
                  <a:srgbClr val="FFFFFF"/>
                </a:solidFill>
                <a:latin typeface="Calibri"/>
                <a:ea typeface="Calibri"/>
                <a:cs typeface="Calibri"/>
                <a:sym typeface="Calibri"/>
              </a:rPr>
              <a:t>Variability</a:t>
            </a:r>
            <a:endParaRPr>
              <a:solidFill>
                <a:srgbClr val="FFFFFF"/>
              </a:solidFill>
              <a:latin typeface="Calibri"/>
              <a:ea typeface="Calibri"/>
              <a:cs typeface="Calibri"/>
              <a:sym typeface="Calibri"/>
            </a:endParaRPr>
          </a:p>
        </p:txBody>
      </p:sp>
      <p:cxnSp>
        <p:nvCxnSpPr>
          <p:cNvPr id="599" name="Google Shape;599;p42"/>
          <p:cNvCxnSpPr/>
          <p:nvPr/>
        </p:nvCxnSpPr>
        <p:spPr>
          <a:xfrm>
            <a:off x="4615625" y="4071100"/>
            <a:ext cx="3516000" cy="394200"/>
          </a:xfrm>
          <a:prstGeom prst="bentConnector3">
            <a:avLst>
              <a:gd fmla="val 102253" name="adj1"/>
            </a:avLst>
          </a:prstGeom>
          <a:noFill/>
          <a:ln cap="flat" cmpd="sng" w="28575">
            <a:solidFill>
              <a:srgbClr val="111111"/>
            </a:solidFill>
            <a:prstDash val="solid"/>
            <a:round/>
            <a:headEnd len="sm" w="sm" type="none"/>
            <a:tailEnd len="sm" w="sm" type="none"/>
          </a:ln>
        </p:spPr>
      </p:cxnSp>
      <p:sp>
        <p:nvSpPr>
          <p:cNvPr id="600" name="Google Shape;600;p42"/>
          <p:cNvSpPr/>
          <p:nvPr/>
        </p:nvSpPr>
        <p:spPr>
          <a:xfrm>
            <a:off x="5620475" y="4272160"/>
            <a:ext cx="1506300" cy="5982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libri"/>
                <a:ea typeface="Calibri"/>
                <a:cs typeface="Calibri"/>
                <a:sym typeface="Calibri"/>
              </a:rPr>
              <a:t>Coefficient Of Variation (CV)</a:t>
            </a:r>
            <a:endParaRPr>
              <a:solidFill>
                <a:srgbClr val="FFFFFF"/>
              </a:solidFill>
              <a:latin typeface="Calibri"/>
              <a:ea typeface="Calibri"/>
              <a:cs typeface="Calibri"/>
              <a:sym typeface="Calibri"/>
            </a:endParaRPr>
          </a:p>
        </p:txBody>
      </p:sp>
      <p:sp>
        <p:nvSpPr>
          <p:cNvPr id="601" name="Google Shape;601;p42"/>
          <p:cNvSpPr/>
          <p:nvPr/>
        </p:nvSpPr>
        <p:spPr>
          <a:xfrm>
            <a:off x="3867875" y="4272160"/>
            <a:ext cx="1506300" cy="5982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libri"/>
                <a:ea typeface="Calibri"/>
                <a:cs typeface="Calibri"/>
                <a:sym typeface="Calibri"/>
              </a:rPr>
              <a:t>Standard Deviation (SD)</a:t>
            </a:r>
            <a:endParaRPr>
              <a:solidFill>
                <a:srgbClr val="FFFFFF"/>
              </a:solidFill>
              <a:latin typeface="Calibri"/>
              <a:ea typeface="Calibri"/>
              <a:cs typeface="Calibri"/>
              <a:sym typeface="Calibri"/>
            </a:endParaRPr>
          </a:p>
        </p:txBody>
      </p:sp>
      <p:sp>
        <p:nvSpPr>
          <p:cNvPr id="602" name="Google Shape;602;p42"/>
          <p:cNvSpPr/>
          <p:nvPr/>
        </p:nvSpPr>
        <p:spPr>
          <a:xfrm>
            <a:off x="2039075" y="4272160"/>
            <a:ext cx="1506300" cy="5982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libri"/>
                <a:ea typeface="Calibri"/>
                <a:cs typeface="Calibri"/>
                <a:sym typeface="Calibri"/>
              </a:rPr>
              <a:t>Variance</a:t>
            </a:r>
            <a:endParaRPr>
              <a:solidFill>
                <a:srgbClr val="FFFFFF"/>
              </a:solidFill>
              <a:latin typeface="Calibri"/>
              <a:ea typeface="Calibri"/>
              <a:cs typeface="Calibri"/>
              <a:sym typeface="Calibri"/>
            </a:endParaRPr>
          </a:p>
        </p:txBody>
      </p:sp>
      <p:sp>
        <p:nvSpPr>
          <p:cNvPr id="603" name="Google Shape;603;p42"/>
          <p:cNvSpPr/>
          <p:nvPr/>
        </p:nvSpPr>
        <p:spPr>
          <a:xfrm>
            <a:off x="210275" y="4272160"/>
            <a:ext cx="1506300" cy="5982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libri"/>
                <a:ea typeface="Calibri"/>
                <a:cs typeface="Calibri"/>
                <a:sym typeface="Calibri"/>
              </a:rPr>
              <a:t>Range</a:t>
            </a:r>
            <a:endParaRPr>
              <a:solidFill>
                <a:srgbClr val="FFFFFF"/>
              </a:solidFill>
              <a:latin typeface="Calibri"/>
              <a:ea typeface="Calibri"/>
              <a:cs typeface="Calibri"/>
              <a:sym typeface="Calibri"/>
            </a:endParaRPr>
          </a:p>
        </p:txBody>
      </p:sp>
      <p:sp>
        <p:nvSpPr>
          <p:cNvPr id="604" name="Google Shape;604;p42"/>
          <p:cNvSpPr/>
          <p:nvPr/>
        </p:nvSpPr>
        <p:spPr>
          <a:xfrm>
            <a:off x="7449275" y="4272160"/>
            <a:ext cx="1506300" cy="5982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libri"/>
                <a:ea typeface="Calibri"/>
                <a:cs typeface="Calibri"/>
                <a:sym typeface="Calibri"/>
              </a:rPr>
              <a:t>Inter-Quartile Range</a:t>
            </a:r>
            <a:r>
              <a:rPr lang="en">
                <a:solidFill>
                  <a:srgbClr val="FFFFFF"/>
                </a:solidFill>
                <a:latin typeface="Calibri"/>
                <a:ea typeface="Calibri"/>
                <a:cs typeface="Calibri"/>
                <a:sym typeface="Calibri"/>
              </a:rPr>
              <a:t> (IQR)</a:t>
            </a:r>
            <a:endParaRPr>
              <a:solidFill>
                <a:srgbClr val="FFFFFF"/>
              </a:solidFill>
              <a:latin typeface="Calibri"/>
              <a:ea typeface="Calibri"/>
              <a:cs typeface="Calibri"/>
              <a:sym typeface="Calibri"/>
            </a:endParaRPr>
          </a:p>
        </p:txBody>
      </p:sp>
      <p:sp>
        <p:nvSpPr>
          <p:cNvPr id="605" name="Google Shape;605;p42"/>
          <p:cNvSpPr txBox="1"/>
          <p:nvPr>
            <p:ph idx="1" type="body"/>
          </p:nvPr>
        </p:nvSpPr>
        <p:spPr>
          <a:xfrm>
            <a:off x="90425" y="466675"/>
            <a:ext cx="8284800" cy="3957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rPr i="1" lang="en" sz="1500">
                <a:solidFill>
                  <a:srgbClr val="333333"/>
                </a:solidFill>
                <a:highlight>
                  <a:srgbClr val="FFFFFF"/>
                </a:highlight>
                <a:latin typeface="Calibri"/>
                <a:ea typeface="Calibri"/>
                <a:cs typeface="Calibri"/>
                <a:sym typeface="Calibri"/>
              </a:rPr>
              <a:t>How spread out are the values ?</a:t>
            </a:r>
            <a:endParaRPr i="1" sz="1500">
              <a:solidFill>
                <a:srgbClr val="333333"/>
              </a:solidFill>
              <a:highlight>
                <a:srgbClr val="FFFFFF"/>
              </a:highlight>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43"/>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Measures of Variability</a:t>
            </a:r>
            <a:endParaRPr>
              <a:latin typeface="Calibri"/>
              <a:ea typeface="Calibri"/>
              <a:cs typeface="Calibri"/>
              <a:sym typeface="Calibri"/>
            </a:endParaRPr>
          </a:p>
        </p:txBody>
      </p:sp>
      <p:sp>
        <p:nvSpPr>
          <p:cNvPr id="611" name="Google Shape;611;p43"/>
          <p:cNvSpPr/>
          <p:nvPr/>
        </p:nvSpPr>
        <p:spPr>
          <a:xfrm>
            <a:off x="2820025" y="652325"/>
            <a:ext cx="3709500" cy="31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Measure of Variability</a:t>
            </a:r>
            <a:endParaRPr>
              <a:solidFill>
                <a:srgbClr val="FFFFFF"/>
              </a:solidFill>
            </a:endParaRPr>
          </a:p>
        </p:txBody>
      </p:sp>
      <p:sp>
        <p:nvSpPr>
          <p:cNvPr id="612" name="Google Shape;612;p43"/>
          <p:cNvSpPr/>
          <p:nvPr/>
        </p:nvSpPr>
        <p:spPr>
          <a:xfrm>
            <a:off x="205138" y="1280502"/>
            <a:ext cx="1825500" cy="5253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Range</a:t>
            </a:r>
            <a:endParaRPr>
              <a:solidFill>
                <a:srgbClr val="FFFFFF"/>
              </a:solidFill>
              <a:latin typeface="Roboto"/>
              <a:ea typeface="Roboto"/>
              <a:cs typeface="Roboto"/>
              <a:sym typeface="Roboto"/>
            </a:endParaRPr>
          </a:p>
        </p:txBody>
      </p:sp>
      <p:sp>
        <p:nvSpPr>
          <p:cNvPr id="613" name="Google Shape;613;p43"/>
          <p:cNvSpPr/>
          <p:nvPr/>
        </p:nvSpPr>
        <p:spPr>
          <a:xfrm>
            <a:off x="6808522" y="1280502"/>
            <a:ext cx="1825500" cy="5253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Interquartile Range</a:t>
            </a:r>
            <a:endParaRPr>
              <a:solidFill>
                <a:srgbClr val="FFFFFF"/>
              </a:solidFill>
            </a:endParaRPr>
          </a:p>
        </p:txBody>
      </p:sp>
      <p:cxnSp>
        <p:nvCxnSpPr>
          <p:cNvPr id="614" name="Google Shape;614;p43"/>
          <p:cNvCxnSpPr>
            <a:stCxn id="611" idx="2"/>
            <a:endCxn id="613" idx="0"/>
          </p:cNvCxnSpPr>
          <p:nvPr/>
        </p:nvCxnSpPr>
        <p:spPr>
          <a:xfrm flipH="1" rot="-5400000">
            <a:off x="6040975" y="-399775"/>
            <a:ext cx="314100" cy="3046500"/>
          </a:xfrm>
          <a:prstGeom prst="bentConnector3">
            <a:avLst>
              <a:gd fmla="val 49996" name="adj1"/>
            </a:avLst>
          </a:prstGeom>
          <a:noFill/>
          <a:ln cap="flat" cmpd="sng" w="28575">
            <a:solidFill>
              <a:srgbClr val="111111"/>
            </a:solidFill>
            <a:prstDash val="solid"/>
            <a:round/>
            <a:headEnd len="sm" w="sm" type="none"/>
            <a:tailEnd len="sm" w="sm" type="none"/>
          </a:ln>
        </p:spPr>
      </p:cxnSp>
      <p:cxnSp>
        <p:nvCxnSpPr>
          <p:cNvPr id="615" name="Google Shape;615;p43"/>
          <p:cNvCxnSpPr>
            <a:stCxn id="612" idx="0"/>
            <a:endCxn id="611" idx="2"/>
          </p:cNvCxnSpPr>
          <p:nvPr/>
        </p:nvCxnSpPr>
        <p:spPr>
          <a:xfrm rot="-5400000">
            <a:off x="2739238" y="-654948"/>
            <a:ext cx="314100" cy="3556800"/>
          </a:xfrm>
          <a:prstGeom prst="bentConnector3">
            <a:avLst>
              <a:gd fmla="val 49996" name="adj1"/>
            </a:avLst>
          </a:prstGeom>
          <a:noFill/>
          <a:ln cap="flat" cmpd="sng" w="28575">
            <a:solidFill>
              <a:srgbClr val="111111"/>
            </a:solidFill>
            <a:prstDash val="solid"/>
            <a:round/>
            <a:headEnd len="sm" w="sm" type="none"/>
            <a:tailEnd len="sm" w="sm" type="none"/>
          </a:ln>
        </p:spPr>
      </p:cxnSp>
      <p:sp>
        <p:nvSpPr>
          <p:cNvPr id="616" name="Google Shape;616;p43"/>
          <p:cNvSpPr/>
          <p:nvPr/>
        </p:nvSpPr>
        <p:spPr>
          <a:xfrm>
            <a:off x="3735486" y="1279330"/>
            <a:ext cx="1825500" cy="5253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Variance/ Standard Deviation/ CV</a:t>
            </a:r>
            <a:endParaRPr>
              <a:solidFill>
                <a:srgbClr val="FFFFFF"/>
              </a:solidFill>
            </a:endParaRPr>
          </a:p>
        </p:txBody>
      </p:sp>
      <p:cxnSp>
        <p:nvCxnSpPr>
          <p:cNvPr id="617" name="Google Shape;617;p43"/>
          <p:cNvCxnSpPr/>
          <p:nvPr/>
        </p:nvCxnSpPr>
        <p:spPr>
          <a:xfrm>
            <a:off x="2729725" y="1949675"/>
            <a:ext cx="11700" cy="2881200"/>
          </a:xfrm>
          <a:prstGeom prst="straightConnector1">
            <a:avLst/>
          </a:prstGeom>
          <a:noFill/>
          <a:ln cap="flat" cmpd="sng" w="28575">
            <a:solidFill>
              <a:schemeClr val="dk2"/>
            </a:solidFill>
            <a:prstDash val="solid"/>
            <a:round/>
            <a:headEnd len="med" w="med" type="none"/>
            <a:tailEnd len="med" w="med" type="none"/>
          </a:ln>
        </p:spPr>
      </p:cxnSp>
      <p:sp>
        <p:nvSpPr>
          <p:cNvPr id="618" name="Google Shape;618;p43"/>
          <p:cNvSpPr txBox="1"/>
          <p:nvPr/>
        </p:nvSpPr>
        <p:spPr>
          <a:xfrm>
            <a:off x="26375" y="1949675"/>
            <a:ext cx="2856300" cy="1831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latin typeface="Calibri"/>
                <a:ea typeface="Calibri"/>
                <a:cs typeface="Calibri"/>
                <a:sym typeface="Calibri"/>
              </a:rPr>
              <a:t>The </a:t>
            </a:r>
            <a:r>
              <a:rPr lang="en" sz="1500" u="sng">
                <a:latin typeface="Calibri"/>
                <a:ea typeface="Calibri"/>
                <a:cs typeface="Calibri"/>
                <a:sym typeface="Calibri"/>
              </a:rPr>
              <a:t>Range</a:t>
            </a:r>
            <a:r>
              <a:rPr lang="en" sz="1500">
                <a:latin typeface="Calibri"/>
                <a:ea typeface="Calibri"/>
                <a:cs typeface="Calibri"/>
                <a:sym typeface="Calibri"/>
              </a:rPr>
              <a:t> of a set of observations is the </a:t>
            </a:r>
            <a:r>
              <a:rPr b="1" lang="en" sz="1500">
                <a:latin typeface="Calibri"/>
                <a:ea typeface="Calibri"/>
                <a:cs typeface="Calibri"/>
                <a:sym typeface="Calibri"/>
              </a:rPr>
              <a:t>difference between the largest and the smallest observation</a:t>
            </a:r>
            <a:r>
              <a:rPr lang="en" sz="1500">
                <a:latin typeface="Calibri"/>
                <a:ea typeface="Calibri"/>
                <a:cs typeface="Calibri"/>
                <a:sym typeface="Calibri"/>
              </a:rPr>
              <a:t>.</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It uses the most extreme observations to define the scope of the distribution</a:t>
            </a:r>
            <a:endParaRPr sz="1500">
              <a:latin typeface="Calibri"/>
              <a:ea typeface="Calibri"/>
              <a:cs typeface="Calibri"/>
              <a:sym typeface="Calibri"/>
            </a:endParaRPr>
          </a:p>
        </p:txBody>
      </p:sp>
      <p:sp>
        <p:nvSpPr>
          <p:cNvPr id="619" name="Google Shape;619;p43"/>
          <p:cNvSpPr txBox="1"/>
          <p:nvPr/>
        </p:nvSpPr>
        <p:spPr>
          <a:xfrm>
            <a:off x="2769575" y="1949675"/>
            <a:ext cx="3505200" cy="3120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latin typeface="Calibri"/>
                <a:ea typeface="Calibri"/>
                <a:cs typeface="Calibri"/>
                <a:sym typeface="Calibri"/>
              </a:rPr>
              <a:t>The </a:t>
            </a:r>
            <a:r>
              <a:rPr lang="en" sz="1500" u="sng">
                <a:latin typeface="Calibri"/>
                <a:ea typeface="Calibri"/>
                <a:cs typeface="Calibri"/>
                <a:sym typeface="Calibri"/>
              </a:rPr>
              <a:t>Variance</a:t>
            </a:r>
            <a:r>
              <a:rPr lang="en" sz="1500">
                <a:latin typeface="Calibri"/>
                <a:ea typeface="Calibri"/>
                <a:cs typeface="Calibri"/>
                <a:sym typeface="Calibri"/>
              </a:rPr>
              <a:t> of a set of observations is the </a:t>
            </a:r>
            <a:r>
              <a:rPr b="1" lang="en" sz="1500">
                <a:latin typeface="Calibri"/>
                <a:ea typeface="Calibri"/>
                <a:cs typeface="Calibri"/>
                <a:sym typeface="Calibri"/>
              </a:rPr>
              <a:t>A</a:t>
            </a:r>
            <a:r>
              <a:rPr b="1" lang="en" sz="1500">
                <a:latin typeface="Calibri"/>
                <a:ea typeface="Calibri"/>
                <a:cs typeface="Calibri"/>
                <a:sym typeface="Calibri"/>
              </a:rPr>
              <a:t>verage Squared Deviation of the data points from their Mean.</a:t>
            </a:r>
            <a:endParaRPr b="1" sz="1500">
              <a:latin typeface="Calibri"/>
              <a:ea typeface="Calibri"/>
              <a:cs typeface="Calibri"/>
              <a:sym typeface="Calibri"/>
            </a:endParaRPr>
          </a:p>
          <a:p>
            <a:pPr indent="-323850" lvl="0" marL="457200" rtl="0" algn="l">
              <a:spcBef>
                <a:spcPts val="0"/>
              </a:spcBef>
              <a:spcAft>
                <a:spcPts val="0"/>
              </a:spcAft>
              <a:buSzPts val="1500"/>
              <a:buChar char="●"/>
            </a:pPr>
            <a:r>
              <a:rPr lang="en" sz="1500" u="sng">
                <a:latin typeface="Calibri"/>
                <a:ea typeface="Calibri"/>
                <a:cs typeface="Calibri"/>
                <a:sym typeface="Calibri"/>
              </a:rPr>
              <a:t>Standard Deviation</a:t>
            </a:r>
            <a:r>
              <a:rPr lang="en" sz="1500">
                <a:latin typeface="Calibri"/>
                <a:ea typeface="Calibri"/>
                <a:cs typeface="Calibri"/>
                <a:sym typeface="Calibri"/>
              </a:rPr>
              <a:t> is the </a:t>
            </a:r>
            <a:r>
              <a:rPr b="1" lang="en" sz="1500">
                <a:latin typeface="Calibri"/>
                <a:ea typeface="Calibri"/>
                <a:cs typeface="Calibri"/>
                <a:sym typeface="Calibri"/>
              </a:rPr>
              <a:t>Square Root of Variance.</a:t>
            </a:r>
            <a:endParaRPr b="1"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u="sng">
                <a:latin typeface="Calibri"/>
                <a:ea typeface="Calibri"/>
                <a:cs typeface="Calibri"/>
                <a:sym typeface="Calibri"/>
              </a:rPr>
              <a:t>Coefficient of Variation</a:t>
            </a:r>
            <a:r>
              <a:rPr lang="en" sz="1500">
                <a:latin typeface="Calibri"/>
                <a:ea typeface="Calibri"/>
                <a:cs typeface="Calibri"/>
                <a:sym typeface="Calibri"/>
              </a:rPr>
              <a:t> (CV)</a:t>
            </a:r>
            <a:r>
              <a:rPr b="1" lang="en" sz="1500">
                <a:latin typeface="Calibri"/>
                <a:ea typeface="Calibri"/>
                <a:cs typeface="Calibri"/>
                <a:sym typeface="Calibri"/>
              </a:rPr>
              <a:t> </a:t>
            </a:r>
            <a:r>
              <a:rPr lang="en" sz="1500">
                <a:latin typeface="Calibri"/>
                <a:ea typeface="Calibri"/>
                <a:cs typeface="Calibri"/>
                <a:sym typeface="Calibri"/>
              </a:rPr>
              <a:t>is the measure of Relative Variability. Used when we have to compare the SD of 2 or more Samples</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All of these are m</a:t>
            </a:r>
            <a:r>
              <a:rPr lang="en" sz="1500">
                <a:latin typeface="Calibri"/>
                <a:ea typeface="Calibri"/>
                <a:cs typeface="Calibri"/>
                <a:sym typeface="Calibri"/>
              </a:rPr>
              <a:t>ore useful as they use the information contained in all the observations of the sample dataset or population</a:t>
            </a:r>
            <a:endParaRPr sz="1500">
              <a:latin typeface="Calibri"/>
              <a:ea typeface="Calibri"/>
              <a:cs typeface="Calibri"/>
              <a:sym typeface="Calibri"/>
            </a:endParaRPr>
          </a:p>
        </p:txBody>
      </p:sp>
      <p:sp>
        <p:nvSpPr>
          <p:cNvPr id="620" name="Google Shape;620;p43"/>
          <p:cNvSpPr txBox="1"/>
          <p:nvPr/>
        </p:nvSpPr>
        <p:spPr>
          <a:xfrm>
            <a:off x="6274775" y="1949675"/>
            <a:ext cx="2791500" cy="1831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u="sng">
                <a:latin typeface="Calibri"/>
                <a:ea typeface="Calibri"/>
                <a:cs typeface="Calibri"/>
                <a:sym typeface="Calibri"/>
              </a:rPr>
              <a:t>Interquartile Range</a:t>
            </a:r>
            <a:r>
              <a:rPr lang="en" sz="1500">
                <a:latin typeface="Calibri"/>
                <a:ea typeface="Calibri"/>
                <a:cs typeface="Calibri"/>
                <a:sym typeface="Calibri"/>
              </a:rPr>
              <a:t> is the</a:t>
            </a:r>
            <a:r>
              <a:rPr lang="en" sz="1500">
                <a:latin typeface="Calibri"/>
                <a:ea typeface="Calibri"/>
                <a:cs typeface="Calibri"/>
                <a:sym typeface="Calibri"/>
              </a:rPr>
              <a:t> </a:t>
            </a:r>
            <a:r>
              <a:rPr b="1" lang="en" sz="1500">
                <a:latin typeface="Calibri"/>
                <a:ea typeface="Calibri"/>
                <a:cs typeface="Calibri"/>
                <a:sym typeface="Calibri"/>
              </a:rPr>
              <a:t>difference between the Third and First Quartile</a:t>
            </a:r>
            <a:r>
              <a:rPr lang="en" sz="1500">
                <a:latin typeface="Calibri"/>
                <a:ea typeface="Calibri"/>
                <a:cs typeface="Calibri"/>
                <a:sym typeface="Calibri"/>
              </a:rPr>
              <a:t>.</a:t>
            </a:r>
            <a:r>
              <a:rPr lang="en" sz="1500">
                <a:latin typeface="Calibri"/>
                <a:ea typeface="Calibri"/>
                <a:cs typeface="Calibri"/>
                <a:sym typeface="Calibri"/>
              </a:rPr>
              <a:t>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Interquartile range is more resistant to extreme observations compared to Range</a:t>
            </a:r>
            <a:endParaRPr sz="1500">
              <a:latin typeface="Calibri"/>
              <a:ea typeface="Calibri"/>
              <a:cs typeface="Calibri"/>
              <a:sym typeface="Calibri"/>
            </a:endParaRPr>
          </a:p>
        </p:txBody>
      </p:sp>
      <p:cxnSp>
        <p:nvCxnSpPr>
          <p:cNvPr id="621" name="Google Shape;621;p43"/>
          <p:cNvCxnSpPr/>
          <p:nvPr/>
        </p:nvCxnSpPr>
        <p:spPr>
          <a:xfrm>
            <a:off x="6311125" y="1949675"/>
            <a:ext cx="3300" cy="28923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4"/>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Measures of Variability</a:t>
            </a:r>
            <a:endParaRPr>
              <a:latin typeface="Calibri"/>
              <a:ea typeface="Calibri"/>
              <a:cs typeface="Calibri"/>
              <a:sym typeface="Calibri"/>
            </a:endParaRPr>
          </a:p>
        </p:txBody>
      </p:sp>
      <p:sp>
        <p:nvSpPr>
          <p:cNvPr id="627" name="Google Shape;627;p44"/>
          <p:cNvSpPr txBox="1"/>
          <p:nvPr>
            <p:ph idx="1" type="body"/>
          </p:nvPr>
        </p:nvSpPr>
        <p:spPr>
          <a:xfrm>
            <a:off x="166625" y="466675"/>
            <a:ext cx="8284800" cy="8469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1600"/>
              </a:spcAft>
              <a:buNone/>
            </a:pPr>
            <a:r>
              <a:rPr lang="en" sz="1500">
                <a:solidFill>
                  <a:srgbClr val="333333"/>
                </a:solidFill>
                <a:highlight>
                  <a:srgbClr val="FFFFFF"/>
                </a:highlight>
                <a:latin typeface="Calibri"/>
                <a:ea typeface="Calibri"/>
                <a:cs typeface="Calibri"/>
                <a:sym typeface="Calibri"/>
              </a:rPr>
              <a:t>Measure of Variability is a value that attempts to describe the </a:t>
            </a:r>
            <a:r>
              <a:rPr b="1" lang="en" sz="1500">
                <a:solidFill>
                  <a:srgbClr val="333333"/>
                </a:solidFill>
                <a:highlight>
                  <a:srgbClr val="FFFFFF"/>
                </a:highlight>
                <a:latin typeface="Calibri"/>
                <a:ea typeface="Calibri"/>
                <a:cs typeface="Calibri"/>
                <a:sym typeface="Calibri"/>
              </a:rPr>
              <a:t>Diversity</a:t>
            </a:r>
            <a:r>
              <a:rPr lang="en" sz="1500">
                <a:solidFill>
                  <a:srgbClr val="333333"/>
                </a:solidFill>
                <a:highlight>
                  <a:srgbClr val="FFFFFF"/>
                </a:highlight>
                <a:latin typeface="Calibri"/>
                <a:ea typeface="Calibri"/>
                <a:cs typeface="Calibri"/>
                <a:sym typeface="Calibri"/>
              </a:rPr>
              <a:t> or  </a:t>
            </a:r>
            <a:r>
              <a:rPr b="1" lang="en" sz="1500">
                <a:solidFill>
                  <a:srgbClr val="333333"/>
                </a:solidFill>
                <a:highlight>
                  <a:srgbClr val="FFFFFF"/>
                </a:highlight>
                <a:latin typeface="Calibri"/>
                <a:ea typeface="Calibri"/>
                <a:cs typeface="Calibri"/>
                <a:sym typeface="Calibri"/>
              </a:rPr>
              <a:t>Variability</a:t>
            </a:r>
            <a:r>
              <a:rPr lang="en" sz="1500">
                <a:solidFill>
                  <a:srgbClr val="333333"/>
                </a:solidFill>
                <a:highlight>
                  <a:srgbClr val="FFFFFF"/>
                </a:highlight>
                <a:latin typeface="Calibri"/>
                <a:ea typeface="Calibri"/>
                <a:cs typeface="Calibri"/>
                <a:sym typeface="Calibri"/>
              </a:rPr>
              <a:t> in the distribution of data. It can also be used to identify the risk component in the data.  Following are the different Measures of Variability used -</a:t>
            </a:r>
            <a:endParaRPr sz="1500">
              <a:solidFill>
                <a:srgbClr val="333333"/>
              </a:solidFill>
              <a:highlight>
                <a:srgbClr val="FFFFFF"/>
              </a:highlight>
              <a:latin typeface="Calibri"/>
              <a:ea typeface="Calibri"/>
              <a:cs typeface="Calibri"/>
              <a:sym typeface="Calibri"/>
            </a:endParaRPr>
          </a:p>
        </p:txBody>
      </p:sp>
      <p:sp>
        <p:nvSpPr>
          <p:cNvPr id="628" name="Google Shape;628;p44"/>
          <p:cNvSpPr/>
          <p:nvPr/>
        </p:nvSpPr>
        <p:spPr>
          <a:xfrm>
            <a:off x="3659286" y="1431730"/>
            <a:ext cx="1825500" cy="5253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Measure of Variability</a:t>
            </a:r>
            <a:endParaRPr>
              <a:solidFill>
                <a:srgbClr val="FFFFFF"/>
              </a:solidFill>
            </a:endParaRPr>
          </a:p>
        </p:txBody>
      </p:sp>
      <p:sp>
        <p:nvSpPr>
          <p:cNvPr id="629" name="Google Shape;629;p44"/>
          <p:cNvSpPr/>
          <p:nvPr/>
        </p:nvSpPr>
        <p:spPr>
          <a:xfrm>
            <a:off x="205138" y="2271102"/>
            <a:ext cx="1825500" cy="5253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Range</a:t>
            </a:r>
            <a:endParaRPr>
              <a:solidFill>
                <a:srgbClr val="FFFFFF"/>
              </a:solidFill>
              <a:latin typeface="Roboto"/>
              <a:ea typeface="Roboto"/>
              <a:cs typeface="Roboto"/>
              <a:sym typeface="Roboto"/>
            </a:endParaRPr>
          </a:p>
        </p:txBody>
      </p:sp>
      <p:sp>
        <p:nvSpPr>
          <p:cNvPr id="630" name="Google Shape;630;p44"/>
          <p:cNvSpPr/>
          <p:nvPr/>
        </p:nvSpPr>
        <p:spPr>
          <a:xfrm>
            <a:off x="6808522" y="2271102"/>
            <a:ext cx="1825500" cy="5253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Interquartile Range</a:t>
            </a:r>
            <a:endParaRPr>
              <a:solidFill>
                <a:srgbClr val="FFFFFF"/>
              </a:solidFill>
            </a:endParaRPr>
          </a:p>
        </p:txBody>
      </p:sp>
      <p:cxnSp>
        <p:nvCxnSpPr>
          <p:cNvPr id="631" name="Google Shape;631;p44"/>
          <p:cNvCxnSpPr>
            <a:stCxn id="628" idx="2"/>
            <a:endCxn id="630" idx="0"/>
          </p:cNvCxnSpPr>
          <p:nvPr/>
        </p:nvCxnSpPr>
        <p:spPr>
          <a:xfrm flipH="1" rot="-5400000">
            <a:off x="5989536" y="539530"/>
            <a:ext cx="314100" cy="3149100"/>
          </a:xfrm>
          <a:prstGeom prst="bentConnector3">
            <a:avLst>
              <a:gd fmla="val 49995" name="adj1"/>
            </a:avLst>
          </a:prstGeom>
          <a:noFill/>
          <a:ln cap="flat" cmpd="sng" w="19050">
            <a:solidFill>
              <a:srgbClr val="111111"/>
            </a:solidFill>
            <a:prstDash val="solid"/>
            <a:round/>
            <a:headEnd len="sm" w="sm" type="none"/>
            <a:tailEnd len="sm" w="sm" type="none"/>
          </a:ln>
        </p:spPr>
      </p:cxnSp>
      <p:cxnSp>
        <p:nvCxnSpPr>
          <p:cNvPr id="632" name="Google Shape;632;p44"/>
          <p:cNvCxnSpPr>
            <a:stCxn id="629" idx="0"/>
            <a:endCxn id="628" idx="2"/>
          </p:cNvCxnSpPr>
          <p:nvPr/>
        </p:nvCxnSpPr>
        <p:spPr>
          <a:xfrm rot="-5400000">
            <a:off x="2687938" y="386952"/>
            <a:ext cx="314100" cy="3454200"/>
          </a:xfrm>
          <a:prstGeom prst="bentConnector3">
            <a:avLst>
              <a:gd fmla="val 49995" name="adj1"/>
            </a:avLst>
          </a:prstGeom>
          <a:noFill/>
          <a:ln cap="flat" cmpd="sng" w="19050">
            <a:solidFill>
              <a:srgbClr val="111111"/>
            </a:solidFill>
            <a:prstDash val="solid"/>
            <a:round/>
            <a:headEnd len="sm" w="sm" type="none"/>
            <a:tailEnd len="sm" w="sm" type="none"/>
          </a:ln>
        </p:spPr>
      </p:cxnSp>
      <p:sp>
        <p:nvSpPr>
          <p:cNvPr id="633" name="Google Shape;633;p44"/>
          <p:cNvSpPr/>
          <p:nvPr/>
        </p:nvSpPr>
        <p:spPr>
          <a:xfrm>
            <a:off x="3659286" y="2269930"/>
            <a:ext cx="1825500" cy="5253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Variance/ Standard Deviation</a:t>
            </a:r>
            <a:endParaRPr>
              <a:solidFill>
                <a:srgbClr val="FFFFFF"/>
              </a:solidFill>
            </a:endParaRPr>
          </a:p>
        </p:txBody>
      </p:sp>
      <p:cxnSp>
        <p:nvCxnSpPr>
          <p:cNvPr id="634" name="Google Shape;634;p44"/>
          <p:cNvCxnSpPr/>
          <p:nvPr/>
        </p:nvCxnSpPr>
        <p:spPr>
          <a:xfrm flipH="1">
            <a:off x="2490025" y="2940275"/>
            <a:ext cx="11100" cy="2006400"/>
          </a:xfrm>
          <a:prstGeom prst="straightConnector1">
            <a:avLst/>
          </a:prstGeom>
          <a:noFill/>
          <a:ln cap="flat" cmpd="sng" w="19050">
            <a:solidFill>
              <a:schemeClr val="dk2"/>
            </a:solidFill>
            <a:prstDash val="solid"/>
            <a:round/>
            <a:headEnd len="med" w="med" type="none"/>
            <a:tailEnd len="med" w="med" type="none"/>
          </a:ln>
        </p:spPr>
      </p:cxnSp>
      <p:sp>
        <p:nvSpPr>
          <p:cNvPr id="635" name="Google Shape;635;p44"/>
          <p:cNvSpPr txBox="1"/>
          <p:nvPr/>
        </p:nvSpPr>
        <p:spPr>
          <a:xfrm>
            <a:off x="205150" y="3055375"/>
            <a:ext cx="1352700" cy="8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Range =</a:t>
            </a:r>
            <a:r>
              <a:rPr lang="en" sz="1200"/>
              <a:t> </a:t>
            </a:r>
            <a:endParaRPr sz="1200"/>
          </a:p>
          <a:p>
            <a:pPr indent="0" lvl="0" marL="0" rtl="0" algn="l">
              <a:spcBef>
                <a:spcPts val="0"/>
              </a:spcBef>
              <a:spcAft>
                <a:spcPts val="0"/>
              </a:spcAft>
              <a:buNone/>
            </a:pPr>
            <a:r>
              <a:rPr lang="en" sz="1200"/>
              <a:t>Max. Value (-)  </a:t>
            </a:r>
            <a:endParaRPr sz="1200"/>
          </a:p>
          <a:p>
            <a:pPr indent="0" lvl="0" marL="0" rtl="0" algn="l">
              <a:spcBef>
                <a:spcPts val="0"/>
              </a:spcBef>
              <a:spcAft>
                <a:spcPts val="0"/>
              </a:spcAft>
              <a:buNone/>
            </a:pPr>
            <a:r>
              <a:rPr lang="en" sz="1200"/>
              <a:t>Min Value</a:t>
            </a:r>
            <a:endParaRPr sz="1200"/>
          </a:p>
        </p:txBody>
      </p:sp>
      <p:pic>
        <p:nvPicPr>
          <p:cNvPr id="636" name="Google Shape;636;p44"/>
          <p:cNvPicPr preferRelativeResize="0"/>
          <p:nvPr/>
        </p:nvPicPr>
        <p:blipFill>
          <a:blip r:embed="rId3">
            <a:alphaModFix/>
          </a:blip>
          <a:stretch>
            <a:fillRect/>
          </a:stretch>
        </p:blipFill>
        <p:spPr>
          <a:xfrm>
            <a:off x="2792950" y="3219338"/>
            <a:ext cx="1124907" cy="525300"/>
          </a:xfrm>
          <a:prstGeom prst="rect">
            <a:avLst/>
          </a:prstGeom>
          <a:noFill/>
          <a:ln>
            <a:noFill/>
          </a:ln>
        </p:spPr>
      </p:pic>
      <p:sp>
        <p:nvSpPr>
          <p:cNvPr id="637" name="Google Shape;637;p44"/>
          <p:cNvSpPr txBox="1"/>
          <p:nvPr/>
        </p:nvSpPr>
        <p:spPr>
          <a:xfrm>
            <a:off x="2540975" y="2940275"/>
            <a:ext cx="1741800" cy="37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100">
                <a:latin typeface="Calibri"/>
                <a:ea typeface="Calibri"/>
                <a:cs typeface="Calibri"/>
                <a:sym typeface="Calibri"/>
              </a:rPr>
              <a:t>Population Variance</a:t>
            </a:r>
            <a:endParaRPr b="1" i="1" sz="1100">
              <a:latin typeface="Calibri"/>
              <a:ea typeface="Calibri"/>
              <a:cs typeface="Calibri"/>
              <a:sym typeface="Calibri"/>
            </a:endParaRPr>
          </a:p>
        </p:txBody>
      </p:sp>
      <p:sp>
        <p:nvSpPr>
          <p:cNvPr id="638" name="Google Shape;638;p44"/>
          <p:cNvSpPr txBox="1"/>
          <p:nvPr/>
        </p:nvSpPr>
        <p:spPr>
          <a:xfrm>
            <a:off x="4566025" y="2914550"/>
            <a:ext cx="1681200" cy="37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100">
                <a:latin typeface="Calibri"/>
                <a:ea typeface="Calibri"/>
                <a:cs typeface="Calibri"/>
                <a:sym typeface="Calibri"/>
              </a:rPr>
              <a:t>Sample Variance</a:t>
            </a:r>
            <a:endParaRPr b="1" i="1" sz="1100">
              <a:latin typeface="Calibri"/>
              <a:ea typeface="Calibri"/>
              <a:cs typeface="Calibri"/>
              <a:sym typeface="Calibri"/>
            </a:endParaRPr>
          </a:p>
        </p:txBody>
      </p:sp>
      <p:sp>
        <p:nvSpPr>
          <p:cNvPr id="639" name="Google Shape;639;p44"/>
          <p:cNvSpPr txBox="1"/>
          <p:nvPr/>
        </p:nvSpPr>
        <p:spPr>
          <a:xfrm>
            <a:off x="2693375" y="3854675"/>
            <a:ext cx="1203300" cy="37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100">
                <a:latin typeface="Calibri"/>
                <a:ea typeface="Calibri"/>
                <a:cs typeface="Calibri"/>
                <a:sym typeface="Calibri"/>
              </a:rPr>
              <a:t>Population SD</a:t>
            </a:r>
            <a:endParaRPr b="1" i="1" sz="1100">
              <a:latin typeface="Calibri"/>
              <a:ea typeface="Calibri"/>
              <a:cs typeface="Calibri"/>
              <a:sym typeface="Calibri"/>
            </a:endParaRPr>
          </a:p>
        </p:txBody>
      </p:sp>
      <p:pic>
        <p:nvPicPr>
          <p:cNvPr id="640" name="Google Shape;640;p44"/>
          <p:cNvPicPr preferRelativeResize="0"/>
          <p:nvPr/>
        </p:nvPicPr>
        <p:blipFill>
          <a:blip r:embed="rId4">
            <a:alphaModFix/>
          </a:blip>
          <a:stretch>
            <a:fillRect/>
          </a:stretch>
        </p:blipFill>
        <p:spPr>
          <a:xfrm>
            <a:off x="4638763" y="3237429"/>
            <a:ext cx="1078525" cy="525300"/>
          </a:xfrm>
          <a:prstGeom prst="rect">
            <a:avLst/>
          </a:prstGeom>
          <a:noFill/>
          <a:ln>
            <a:noFill/>
          </a:ln>
        </p:spPr>
      </p:pic>
      <p:sp>
        <p:nvSpPr>
          <p:cNvPr id="641" name="Google Shape;641;p44"/>
          <p:cNvSpPr txBox="1"/>
          <p:nvPr/>
        </p:nvSpPr>
        <p:spPr>
          <a:xfrm>
            <a:off x="6579575" y="3016475"/>
            <a:ext cx="2481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Interquartile Range</a:t>
            </a:r>
            <a:r>
              <a:rPr lang="en" sz="1200"/>
              <a:t> = </a:t>
            </a:r>
            <a:endParaRPr sz="1200"/>
          </a:p>
          <a:p>
            <a:pPr indent="0" lvl="0" marL="0" rtl="0" algn="l">
              <a:spcBef>
                <a:spcPts val="0"/>
              </a:spcBef>
              <a:spcAft>
                <a:spcPts val="0"/>
              </a:spcAft>
              <a:buNone/>
            </a:pPr>
            <a:r>
              <a:rPr lang="en" sz="1200"/>
              <a:t>Third Quartile [Q3] (-) First Quartile [Q1]</a:t>
            </a:r>
            <a:endParaRPr sz="1200"/>
          </a:p>
          <a:p>
            <a:pPr indent="0" lvl="0" marL="457200" rtl="0" algn="l">
              <a:spcBef>
                <a:spcPts val="0"/>
              </a:spcBef>
              <a:spcAft>
                <a:spcPts val="0"/>
              </a:spcAft>
              <a:buNone/>
            </a:pPr>
            <a:r>
              <a:t/>
            </a:r>
            <a:endParaRPr sz="1200"/>
          </a:p>
        </p:txBody>
      </p:sp>
      <p:pic>
        <p:nvPicPr>
          <p:cNvPr id="642" name="Google Shape;642;p44"/>
          <p:cNvPicPr preferRelativeResize="0"/>
          <p:nvPr/>
        </p:nvPicPr>
        <p:blipFill>
          <a:blip r:embed="rId5">
            <a:alphaModFix/>
          </a:blip>
          <a:stretch>
            <a:fillRect/>
          </a:stretch>
        </p:blipFill>
        <p:spPr>
          <a:xfrm>
            <a:off x="2792950" y="4324350"/>
            <a:ext cx="1203300" cy="457970"/>
          </a:xfrm>
          <a:prstGeom prst="rect">
            <a:avLst/>
          </a:prstGeom>
          <a:noFill/>
          <a:ln>
            <a:noFill/>
          </a:ln>
        </p:spPr>
      </p:pic>
      <p:pic>
        <p:nvPicPr>
          <p:cNvPr id="643" name="Google Shape;643;p44"/>
          <p:cNvPicPr preferRelativeResize="0"/>
          <p:nvPr/>
        </p:nvPicPr>
        <p:blipFill rotWithShape="1">
          <a:blip r:embed="rId6">
            <a:alphaModFix/>
          </a:blip>
          <a:srcRect b="0" l="8282" r="6247" t="0"/>
          <a:stretch/>
        </p:blipFill>
        <p:spPr>
          <a:xfrm>
            <a:off x="4400500" y="4244975"/>
            <a:ext cx="1406575" cy="629925"/>
          </a:xfrm>
          <a:prstGeom prst="rect">
            <a:avLst/>
          </a:prstGeom>
          <a:noFill/>
          <a:ln>
            <a:noFill/>
          </a:ln>
        </p:spPr>
      </p:pic>
      <p:sp>
        <p:nvSpPr>
          <p:cNvPr id="644" name="Google Shape;644;p44"/>
          <p:cNvSpPr txBox="1"/>
          <p:nvPr/>
        </p:nvSpPr>
        <p:spPr>
          <a:xfrm>
            <a:off x="4826975" y="3854675"/>
            <a:ext cx="1203300" cy="37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100">
                <a:latin typeface="Calibri"/>
                <a:ea typeface="Calibri"/>
                <a:cs typeface="Calibri"/>
                <a:sym typeface="Calibri"/>
              </a:rPr>
              <a:t>Sample</a:t>
            </a:r>
            <a:r>
              <a:rPr b="1" i="1" lang="en" sz="1100">
                <a:latin typeface="Calibri"/>
                <a:ea typeface="Calibri"/>
                <a:cs typeface="Calibri"/>
                <a:sym typeface="Calibri"/>
              </a:rPr>
              <a:t> SD</a:t>
            </a:r>
            <a:endParaRPr b="1" i="1" sz="1100">
              <a:latin typeface="Calibri"/>
              <a:ea typeface="Calibri"/>
              <a:cs typeface="Calibri"/>
              <a:sym typeface="Calibri"/>
            </a:endParaRPr>
          </a:p>
        </p:txBody>
      </p:sp>
      <p:cxnSp>
        <p:nvCxnSpPr>
          <p:cNvPr id="645" name="Google Shape;645;p44"/>
          <p:cNvCxnSpPr/>
          <p:nvPr/>
        </p:nvCxnSpPr>
        <p:spPr>
          <a:xfrm flipH="1">
            <a:off x="6300025" y="2940275"/>
            <a:ext cx="11100" cy="20064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5"/>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Measures of Variability</a:t>
            </a:r>
            <a:endParaRPr>
              <a:latin typeface="Calibri"/>
              <a:ea typeface="Calibri"/>
              <a:cs typeface="Calibri"/>
              <a:sym typeface="Calibri"/>
            </a:endParaRPr>
          </a:p>
        </p:txBody>
      </p:sp>
      <p:sp>
        <p:nvSpPr>
          <p:cNvPr id="651" name="Google Shape;651;p45"/>
          <p:cNvSpPr txBox="1"/>
          <p:nvPr>
            <p:ph idx="1" type="body"/>
          </p:nvPr>
        </p:nvSpPr>
        <p:spPr>
          <a:xfrm>
            <a:off x="90425" y="466675"/>
            <a:ext cx="8284800" cy="6090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1600"/>
              </a:spcAft>
              <a:buNone/>
            </a:pPr>
            <a:r>
              <a:rPr lang="en" sz="1500">
                <a:solidFill>
                  <a:srgbClr val="333333"/>
                </a:solidFill>
                <a:highlight>
                  <a:srgbClr val="FFFFFF"/>
                </a:highlight>
                <a:latin typeface="Calibri"/>
                <a:ea typeface="Calibri"/>
                <a:cs typeface="Calibri"/>
                <a:sym typeface="Calibri"/>
              </a:rPr>
              <a:t>Measure of Variability is a value that attempts to describe the diversity or variability in the distribution of data. Following are the different Measures of Variability used -</a:t>
            </a:r>
            <a:endParaRPr sz="1500">
              <a:solidFill>
                <a:srgbClr val="333333"/>
              </a:solidFill>
              <a:highlight>
                <a:srgbClr val="FFFFFF"/>
              </a:highlight>
              <a:latin typeface="Calibri"/>
              <a:ea typeface="Calibri"/>
              <a:cs typeface="Calibri"/>
              <a:sym typeface="Calibri"/>
            </a:endParaRPr>
          </a:p>
        </p:txBody>
      </p:sp>
      <p:sp>
        <p:nvSpPr>
          <p:cNvPr id="652" name="Google Shape;652;p45"/>
          <p:cNvSpPr/>
          <p:nvPr/>
        </p:nvSpPr>
        <p:spPr>
          <a:xfrm>
            <a:off x="3659275" y="1261927"/>
            <a:ext cx="1825500" cy="31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Measure of Variability</a:t>
            </a:r>
            <a:endParaRPr sz="1200">
              <a:solidFill>
                <a:srgbClr val="FFFFFF"/>
              </a:solidFill>
            </a:endParaRPr>
          </a:p>
        </p:txBody>
      </p:sp>
      <p:sp>
        <p:nvSpPr>
          <p:cNvPr id="653" name="Google Shape;653;p45"/>
          <p:cNvSpPr/>
          <p:nvPr/>
        </p:nvSpPr>
        <p:spPr>
          <a:xfrm>
            <a:off x="205147" y="2118701"/>
            <a:ext cx="1448100" cy="314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Range</a:t>
            </a:r>
            <a:endParaRPr sz="1000">
              <a:solidFill>
                <a:srgbClr val="FFFFFF"/>
              </a:solidFill>
              <a:latin typeface="Roboto"/>
              <a:ea typeface="Roboto"/>
              <a:cs typeface="Roboto"/>
              <a:sym typeface="Roboto"/>
            </a:endParaRPr>
          </a:p>
        </p:txBody>
      </p:sp>
      <p:sp>
        <p:nvSpPr>
          <p:cNvPr id="654" name="Google Shape;654;p45"/>
          <p:cNvSpPr/>
          <p:nvPr/>
        </p:nvSpPr>
        <p:spPr>
          <a:xfrm>
            <a:off x="6808524" y="2118701"/>
            <a:ext cx="1402800" cy="314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Interquartile Range</a:t>
            </a:r>
            <a:endParaRPr sz="1100">
              <a:solidFill>
                <a:srgbClr val="FFFFFF"/>
              </a:solidFill>
            </a:endParaRPr>
          </a:p>
        </p:txBody>
      </p:sp>
      <p:cxnSp>
        <p:nvCxnSpPr>
          <p:cNvPr id="655" name="Google Shape;655;p45"/>
          <p:cNvCxnSpPr>
            <a:stCxn id="652" idx="2"/>
            <a:endCxn id="654" idx="0"/>
          </p:cNvCxnSpPr>
          <p:nvPr/>
        </p:nvCxnSpPr>
        <p:spPr>
          <a:xfrm flipH="1" rot="-5400000">
            <a:off x="5769625" y="378427"/>
            <a:ext cx="542700" cy="2937900"/>
          </a:xfrm>
          <a:prstGeom prst="bentConnector3">
            <a:avLst>
              <a:gd fmla="val 49998" name="adj1"/>
            </a:avLst>
          </a:prstGeom>
          <a:noFill/>
          <a:ln cap="flat" cmpd="sng" w="9525">
            <a:solidFill>
              <a:srgbClr val="C2C2C2"/>
            </a:solidFill>
            <a:prstDash val="solid"/>
            <a:round/>
            <a:headEnd len="sm" w="sm" type="none"/>
            <a:tailEnd len="sm" w="sm" type="none"/>
          </a:ln>
        </p:spPr>
      </p:cxnSp>
      <p:cxnSp>
        <p:nvCxnSpPr>
          <p:cNvPr id="656" name="Google Shape;656;p45"/>
          <p:cNvCxnSpPr>
            <a:stCxn id="653" idx="0"/>
            <a:endCxn id="652" idx="2"/>
          </p:cNvCxnSpPr>
          <p:nvPr/>
        </p:nvCxnSpPr>
        <p:spPr>
          <a:xfrm rot="-5400000">
            <a:off x="2479297" y="25901"/>
            <a:ext cx="542700" cy="3642900"/>
          </a:xfrm>
          <a:prstGeom prst="bentConnector3">
            <a:avLst>
              <a:gd fmla="val 49998" name="adj1"/>
            </a:avLst>
          </a:prstGeom>
          <a:noFill/>
          <a:ln cap="flat" cmpd="sng" w="9525">
            <a:solidFill>
              <a:srgbClr val="C2C2C2"/>
            </a:solidFill>
            <a:prstDash val="solid"/>
            <a:round/>
            <a:headEnd len="sm" w="sm" type="none"/>
            <a:tailEnd len="sm" w="sm" type="none"/>
          </a:ln>
        </p:spPr>
      </p:cxnSp>
      <p:sp>
        <p:nvSpPr>
          <p:cNvPr id="657" name="Google Shape;657;p45"/>
          <p:cNvSpPr/>
          <p:nvPr/>
        </p:nvSpPr>
        <p:spPr>
          <a:xfrm>
            <a:off x="3887875" y="2117525"/>
            <a:ext cx="1402800" cy="314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Variance/ Standard Deviation/ CV</a:t>
            </a:r>
            <a:endParaRPr sz="1000">
              <a:solidFill>
                <a:srgbClr val="FFFFFF"/>
              </a:solidFill>
            </a:endParaRPr>
          </a:p>
        </p:txBody>
      </p:sp>
      <p:cxnSp>
        <p:nvCxnSpPr>
          <p:cNvPr id="658" name="Google Shape;658;p45"/>
          <p:cNvCxnSpPr/>
          <p:nvPr/>
        </p:nvCxnSpPr>
        <p:spPr>
          <a:xfrm flipH="1">
            <a:off x="1778888" y="2831400"/>
            <a:ext cx="11100" cy="2006400"/>
          </a:xfrm>
          <a:prstGeom prst="straightConnector1">
            <a:avLst/>
          </a:prstGeom>
          <a:noFill/>
          <a:ln cap="flat" cmpd="sng" w="9525">
            <a:solidFill>
              <a:schemeClr val="dk2"/>
            </a:solidFill>
            <a:prstDash val="solid"/>
            <a:round/>
            <a:headEnd len="med" w="med" type="none"/>
            <a:tailEnd len="med" w="med" type="none"/>
          </a:ln>
        </p:spPr>
      </p:cxnSp>
      <p:cxnSp>
        <p:nvCxnSpPr>
          <p:cNvPr id="659" name="Google Shape;659;p45"/>
          <p:cNvCxnSpPr/>
          <p:nvPr/>
        </p:nvCxnSpPr>
        <p:spPr>
          <a:xfrm flipH="1">
            <a:off x="6674050" y="2905750"/>
            <a:ext cx="11100" cy="20064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45"/>
          <p:cNvSpPr txBox="1"/>
          <p:nvPr/>
        </p:nvSpPr>
        <p:spPr>
          <a:xfrm>
            <a:off x="128950" y="2750575"/>
            <a:ext cx="19020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Range =</a:t>
            </a:r>
            <a:r>
              <a:rPr lang="en" sz="1000"/>
              <a:t> </a:t>
            </a:r>
            <a:endParaRPr sz="1000"/>
          </a:p>
          <a:p>
            <a:pPr indent="0" lvl="0" marL="0" rtl="0" algn="l">
              <a:spcBef>
                <a:spcPts val="0"/>
              </a:spcBef>
              <a:spcAft>
                <a:spcPts val="0"/>
              </a:spcAft>
              <a:buNone/>
            </a:pPr>
            <a:r>
              <a:rPr lang="en" sz="1000"/>
              <a:t>Max. Value (-)  Min Value</a:t>
            </a:r>
            <a:endParaRPr sz="1000"/>
          </a:p>
        </p:txBody>
      </p:sp>
      <p:sp>
        <p:nvSpPr>
          <p:cNvPr id="661" name="Google Shape;661;p45"/>
          <p:cNvSpPr txBox="1"/>
          <p:nvPr/>
        </p:nvSpPr>
        <p:spPr>
          <a:xfrm>
            <a:off x="6731975" y="2787875"/>
            <a:ext cx="2481000" cy="6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Interquartile Range</a:t>
            </a:r>
            <a:r>
              <a:rPr lang="en" sz="1000"/>
              <a:t> = </a:t>
            </a:r>
            <a:endParaRPr sz="1000"/>
          </a:p>
          <a:p>
            <a:pPr indent="0" lvl="0" marL="0" rtl="0" algn="l">
              <a:spcBef>
                <a:spcPts val="0"/>
              </a:spcBef>
              <a:spcAft>
                <a:spcPts val="0"/>
              </a:spcAft>
              <a:buNone/>
            </a:pPr>
            <a:r>
              <a:rPr lang="en" sz="1000"/>
              <a:t>Third Quartile [Q3] (-) First Quartile [Q1]</a:t>
            </a:r>
            <a:endParaRPr sz="1000"/>
          </a:p>
          <a:p>
            <a:pPr indent="0" lvl="0" marL="457200" rtl="0" algn="l">
              <a:spcBef>
                <a:spcPts val="0"/>
              </a:spcBef>
              <a:spcAft>
                <a:spcPts val="0"/>
              </a:spcAft>
              <a:buNone/>
            </a:pPr>
            <a:r>
              <a:t/>
            </a:r>
            <a:endParaRPr sz="1000"/>
          </a:p>
        </p:txBody>
      </p:sp>
      <p:pic>
        <p:nvPicPr>
          <p:cNvPr id="662" name="Google Shape;662;p45"/>
          <p:cNvPicPr preferRelativeResize="0"/>
          <p:nvPr/>
        </p:nvPicPr>
        <p:blipFill>
          <a:blip r:embed="rId3">
            <a:alphaModFix/>
          </a:blip>
          <a:stretch>
            <a:fillRect/>
          </a:stretch>
        </p:blipFill>
        <p:spPr>
          <a:xfrm>
            <a:off x="2030950" y="2990738"/>
            <a:ext cx="1124907" cy="525300"/>
          </a:xfrm>
          <a:prstGeom prst="rect">
            <a:avLst/>
          </a:prstGeom>
          <a:noFill/>
          <a:ln>
            <a:noFill/>
          </a:ln>
        </p:spPr>
      </p:pic>
      <p:sp>
        <p:nvSpPr>
          <p:cNvPr id="663" name="Google Shape;663;p45"/>
          <p:cNvSpPr txBox="1"/>
          <p:nvPr/>
        </p:nvSpPr>
        <p:spPr>
          <a:xfrm>
            <a:off x="4413625" y="2685950"/>
            <a:ext cx="1681200" cy="37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000"/>
              <a:t>Sample</a:t>
            </a:r>
            <a:r>
              <a:rPr b="1" i="1" lang="en" sz="1000"/>
              <a:t> Variance</a:t>
            </a:r>
            <a:endParaRPr b="1" i="1" sz="1000"/>
          </a:p>
        </p:txBody>
      </p:sp>
      <p:sp>
        <p:nvSpPr>
          <p:cNvPr id="664" name="Google Shape;664;p45"/>
          <p:cNvSpPr txBox="1"/>
          <p:nvPr/>
        </p:nvSpPr>
        <p:spPr>
          <a:xfrm>
            <a:off x="1855175" y="2711675"/>
            <a:ext cx="1741800" cy="37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000"/>
              <a:t>Population Variance</a:t>
            </a:r>
            <a:endParaRPr b="1" i="1" sz="1000"/>
          </a:p>
        </p:txBody>
      </p:sp>
      <p:sp>
        <p:nvSpPr>
          <p:cNvPr id="665" name="Google Shape;665;p45"/>
          <p:cNvSpPr txBox="1"/>
          <p:nvPr/>
        </p:nvSpPr>
        <p:spPr>
          <a:xfrm>
            <a:off x="3327400" y="2915550"/>
            <a:ext cx="868800" cy="4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𝜇 is population mean</a:t>
            </a:r>
            <a:endParaRPr sz="1000">
              <a:latin typeface="Calibri"/>
              <a:ea typeface="Calibri"/>
              <a:cs typeface="Calibri"/>
              <a:sym typeface="Calibri"/>
            </a:endParaRPr>
          </a:p>
        </p:txBody>
      </p:sp>
      <p:pic>
        <p:nvPicPr>
          <p:cNvPr id="666" name="Google Shape;666;p45"/>
          <p:cNvPicPr preferRelativeResize="0"/>
          <p:nvPr/>
        </p:nvPicPr>
        <p:blipFill>
          <a:blip r:embed="rId4">
            <a:alphaModFix/>
          </a:blip>
          <a:stretch>
            <a:fillRect/>
          </a:stretch>
        </p:blipFill>
        <p:spPr>
          <a:xfrm>
            <a:off x="4638763" y="3008829"/>
            <a:ext cx="1078525" cy="525300"/>
          </a:xfrm>
          <a:prstGeom prst="rect">
            <a:avLst/>
          </a:prstGeom>
          <a:noFill/>
          <a:ln>
            <a:noFill/>
          </a:ln>
        </p:spPr>
      </p:pic>
      <p:sp>
        <p:nvSpPr>
          <p:cNvPr id="667" name="Google Shape;667;p45"/>
          <p:cNvSpPr txBox="1"/>
          <p:nvPr/>
        </p:nvSpPr>
        <p:spPr>
          <a:xfrm>
            <a:off x="5666925" y="2943950"/>
            <a:ext cx="905100" cy="74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x(bar) is Sample mean</a:t>
            </a:r>
            <a:endParaRPr sz="1000">
              <a:latin typeface="Calibri"/>
              <a:ea typeface="Calibri"/>
              <a:cs typeface="Calibri"/>
              <a:sym typeface="Calibri"/>
            </a:endParaRPr>
          </a:p>
          <a:p>
            <a:pPr indent="0" lvl="0" marL="0" rtl="0" algn="ctr">
              <a:spcBef>
                <a:spcPts val="0"/>
              </a:spcBef>
              <a:spcAft>
                <a:spcPts val="0"/>
              </a:spcAft>
              <a:buNone/>
            </a:pPr>
            <a:r>
              <a:rPr lang="en" sz="1000">
                <a:latin typeface="Calibri"/>
                <a:ea typeface="Calibri"/>
                <a:cs typeface="Calibri"/>
                <a:sym typeface="Calibri"/>
              </a:rPr>
              <a:t>S</a:t>
            </a:r>
            <a:r>
              <a:rPr baseline="30000" lang="en" sz="1000">
                <a:latin typeface="Calibri"/>
                <a:ea typeface="Calibri"/>
                <a:cs typeface="Calibri"/>
                <a:sym typeface="Calibri"/>
              </a:rPr>
              <a:t>2</a:t>
            </a:r>
            <a:r>
              <a:rPr lang="en" sz="1000">
                <a:latin typeface="Calibri"/>
                <a:ea typeface="Calibri"/>
                <a:cs typeface="Calibri"/>
                <a:sym typeface="Calibri"/>
              </a:rPr>
              <a:t>is the sample SD</a:t>
            </a:r>
            <a:endParaRPr baseline="30000" sz="1000">
              <a:latin typeface="Calibri"/>
              <a:ea typeface="Calibri"/>
              <a:cs typeface="Calibri"/>
              <a:sym typeface="Calibri"/>
            </a:endParaRPr>
          </a:p>
        </p:txBody>
      </p:sp>
      <p:grpSp>
        <p:nvGrpSpPr>
          <p:cNvPr id="668" name="Google Shape;668;p45"/>
          <p:cNvGrpSpPr/>
          <p:nvPr/>
        </p:nvGrpSpPr>
        <p:grpSpPr>
          <a:xfrm>
            <a:off x="1879600" y="4083275"/>
            <a:ext cx="4106100" cy="962225"/>
            <a:chOff x="1803400" y="4159475"/>
            <a:chExt cx="4106100" cy="962225"/>
          </a:xfrm>
        </p:grpSpPr>
        <p:sp>
          <p:nvSpPr>
            <p:cNvPr id="669" name="Google Shape;669;p45"/>
            <p:cNvSpPr txBox="1"/>
            <p:nvPr/>
          </p:nvSpPr>
          <p:spPr>
            <a:xfrm>
              <a:off x="1855175" y="4159475"/>
              <a:ext cx="19020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000"/>
                <a:t>Coefficient of</a:t>
              </a:r>
              <a:r>
                <a:rPr b="1" i="1" lang="en" sz="1000"/>
                <a:t> Variance (CV)</a:t>
              </a:r>
              <a:endParaRPr b="1" i="1" sz="1000"/>
            </a:p>
          </p:txBody>
        </p:sp>
        <p:sp>
          <p:nvSpPr>
            <p:cNvPr id="670" name="Google Shape;670;p45"/>
            <p:cNvSpPr txBox="1"/>
            <p:nvPr/>
          </p:nvSpPr>
          <p:spPr>
            <a:xfrm>
              <a:off x="1803400" y="4363350"/>
              <a:ext cx="4106100" cy="7554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Measures the relative variability</a:t>
              </a:r>
              <a:endParaRPr sz="1000"/>
            </a:p>
            <a:p>
              <a:pPr indent="-292100" lvl="0" marL="457200" rtl="0" algn="l">
                <a:spcBef>
                  <a:spcPts val="0"/>
                </a:spcBef>
                <a:spcAft>
                  <a:spcPts val="0"/>
                </a:spcAft>
                <a:buSzPts val="1000"/>
                <a:buChar char="●"/>
              </a:pPr>
              <a:r>
                <a:rPr lang="en" sz="1000"/>
                <a:t>Use when we compare the SD of 2 or more Samples</a:t>
              </a:r>
              <a:endParaRPr sz="1000"/>
            </a:p>
            <a:p>
              <a:pPr indent="-292100" lvl="0" marL="457200" rtl="0" algn="l">
                <a:spcBef>
                  <a:spcPts val="0"/>
                </a:spcBef>
                <a:spcAft>
                  <a:spcPts val="0"/>
                </a:spcAft>
                <a:buSzPts val="1000"/>
                <a:buChar char="●"/>
              </a:pPr>
              <a:r>
                <a:rPr lang="en" sz="1000">
                  <a:highlight>
                    <a:srgbClr val="FFFFFF"/>
                  </a:highlight>
                </a:rPr>
                <a:t>Coefficient of Variation = (Standard Deviation / Mean) * 100</a:t>
              </a:r>
              <a:endParaRPr sz="1000">
                <a:highlight>
                  <a:srgbClr val="FFFFFF"/>
                </a:highlight>
              </a:endParaRPr>
            </a:p>
            <a:p>
              <a:pPr indent="-292100" lvl="0" marL="457200" rtl="0" algn="l">
                <a:spcBef>
                  <a:spcPts val="0"/>
                </a:spcBef>
                <a:spcAft>
                  <a:spcPts val="0"/>
                </a:spcAft>
                <a:buSzPts val="1000"/>
                <a:buChar char="●"/>
              </a:pPr>
              <a:r>
                <a:rPr lang="en" sz="1000">
                  <a:highlight>
                    <a:srgbClr val="FFFFFF"/>
                  </a:highlight>
                </a:rPr>
                <a:t>CV =  SD/</a:t>
              </a:r>
              <a:endParaRPr sz="1000">
                <a:highlight>
                  <a:srgbClr val="FFFFFF"/>
                </a:highlight>
              </a:endParaRPr>
            </a:p>
          </p:txBody>
        </p:sp>
        <p:pic>
          <p:nvPicPr>
            <p:cNvPr id="671" name="Google Shape;671;p45"/>
            <p:cNvPicPr preferRelativeResize="0"/>
            <p:nvPr/>
          </p:nvPicPr>
          <p:blipFill>
            <a:blip r:embed="rId5">
              <a:alphaModFix/>
            </a:blip>
            <a:stretch>
              <a:fillRect/>
            </a:stretch>
          </p:blipFill>
          <p:spPr>
            <a:xfrm>
              <a:off x="2943563" y="4912150"/>
              <a:ext cx="180975" cy="209550"/>
            </a:xfrm>
            <a:prstGeom prst="rect">
              <a:avLst/>
            </a:prstGeom>
            <a:noFill/>
            <a:ln>
              <a:noFill/>
            </a:ln>
          </p:spPr>
        </p:pic>
      </p:grpSp>
      <p:sp>
        <p:nvSpPr>
          <p:cNvPr id="672" name="Google Shape;672;p45"/>
          <p:cNvSpPr txBox="1"/>
          <p:nvPr/>
        </p:nvSpPr>
        <p:spPr>
          <a:xfrm>
            <a:off x="6731975" y="3321275"/>
            <a:ext cx="2351700" cy="6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Interquartile Range</a:t>
            </a:r>
            <a:r>
              <a:rPr lang="en" sz="1000"/>
              <a:t> is used to identify the outliers. Values falling outside the range of 1.5 times the IQR usually are outliers</a:t>
            </a:r>
            <a:endParaRPr sz="1000"/>
          </a:p>
          <a:p>
            <a:pPr indent="0" lvl="0" marL="457200" rtl="0" algn="l">
              <a:spcBef>
                <a:spcPts val="0"/>
              </a:spcBef>
              <a:spcAft>
                <a:spcPts val="0"/>
              </a:spcAft>
              <a:buNone/>
            </a:pPr>
            <a:r>
              <a:t/>
            </a:r>
            <a:endParaRPr sz="1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46"/>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Measures of Variability</a:t>
            </a:r>
            <a:endParaRPr>
              <a:latin typeface="Calibri"/>
              <a:ea typeface="Calibri"/>
              <a:cs typeface="Calibri"/>
              <a:sym typeface="Calibri"/>
            </a:endParaRPr>
          </a:p>
        </p:txBody>
      </p:sp>
      <p:graphicFrame>
        <p:nvGraphicFramePr>
          <p:cNvPr id="678" name="Google Shape;678;p46"/>
          <p:cNvGraphicFramePr/>
          <p:nvPr/>
        </p:nvGraphicFramePr>
        <p:xfrm>
          <a:off x="1117275" y="749775"/>
          <a:ext cx="3000000" cy="3000000"/>
        </p:xfrm>
        <a:graphic>
          <a:graphicData uri="http://schemas.openxmlformats.org/drawingml/2006/table">
            <a:tbl>
              <a:tblPr>
                <a:noFill/>
                <a:tableStyleId>{8C42100A-74D7-44DD-8638-7A5452A101F4}</a:tableStyleId>
              </a:tblPr>
              <a:tblGrid>
                <a:gridCol w="685075"/>
                <a:gridCol w="433025"/>
                <a:gridCol w="464550"/>
                <a:gridCol w="527550"/>
                <a:gridCol w="527550"/>
                <a:gridCol w="527550"/>
                <a:gridCol w="527550"/>
                <a:gridCol w="527550"/>
                <a:gridCol w="527550"/>
                <a:gridCol w="527550"/>
                <a:gridCol w="527550"/>
                <a:gridCol w="527550"/>
                <a:gridCol w="527550"/>
              </a:tblGrid>
              <a:tr h="396200">
                <a:tc>
                  <a:txBody>
                    <a:bodyPr/>
                    <a:lstStyle/>
                    <a:p>
                      <a:pPr indent="0" lvl="0" marL="0" rtl="0" algn="l">
                        <a:spcBef>
                          <a:spcPts val="0"/>
                        </a:spcBef>
                        <a:spcAft>
                          <a:spcPts val="0"/>
                        </a:spcAft>
                        <a:buNone/>
                      </a:pPr>
                      <a:r>
                        <a:rPr b="1" lang="en" sz="1200">
                          <a:latin typeface="Calibri"/>
                          <a:ea typeface="Calibri"/>
                          <a:cs typeface="Calibri"/>
                          <a:sym typeface="Calibri"/>
                        </a:rPr>
                        <a:t>Set-I</a:t>
                      </a:r>
                      <a:endParaRPr b="1" sz="1200">
                        <a:latin typeface="Calibri"/>
                        <a:ea typeface="Calibri"/>
                        <a:cs typeface="Calibri"/>
                        <a:sym typeface="Calibri"/>
                      </a:endParaRPr>
                    </a:p>
                  </a:txBody>
                  <a:tcPr marT="91425" marB="91425" marR="91425" marL="91425">
                    <a:solidFill>
                      <a:srgbClr val="F4CCCC"/>
                    </a:solidFill>
                  </a:tcPr>
                </a:tc>
                <a:tc>
                  <a:txBody>
                    <a:bodyPr/>
                    <a:lstStyle/>
                    <a:p>
                      <a:pPr indent="0" lvl="0" marL="0" rtl="0" algn="ctr">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latin typeface="Calibri"/>
                          <a:ea typeface="Calibri"/>
                          <a:cs typeface="Calibri"/>
                          <a:sym typeface="Calibri"/>
                        </a:rPr>
                        <a:t>2</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latin typeface="Calibri"/>
                          <a:ea typeface="Calibri"/>
                          <a:cs typeface="Calibri"/>
                          <a:sym typeface="Calibri"/>
                        </a:rPr>
                        <a:t>3</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latin typeface="Calibri"/>
                          <a:ea typeface="Calibri"/>
                          <a:cs typeface="Calibri"/>
                          <a:sym typeface="Calibri"/>
                        </a:rPr>
                        <a:t>8</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latin typeface="Calibri"/>
                          <a:ea typeface="Calibri"/>
                          <a:cs typeface="Calibri"/>
                          <a:sym typeface="Calibri"/>
                        </a:rPr>
                        <a:t>9</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latin typeface="Calibri"/>
                          <a:ea typeface="Calibri"/>
                          <a:cs typeface="Calibri"/>
                          <a:sym typeface="Calibri"/>
                        </a:rPr>
                        <a:t>10</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latin typeface="Calibri"/>
                          <a:ea typeface="Calibri"/>
                          <a:cs typeface="Calibri"/>
                          <a:sym typeface="Calibri"/>
                        </a:rPr>
                        <a:t>11</a:t>
                      </a:r>
                      <a:endParaRPr sz="1200">
                        <a:latin typeface="Calibri"/>
                        <a:ea typeface="Calibri"/>
                        <a:cs typeface="Calibri"/>
                        <a:sym typeface="Calibri"/>
                      </a:endParaRPr>
                    </a:p>
                  </a:txBody>
                  <a:tcPr marT="91425" marB="91425" marR="91425" marL="91425"/>
                </a:tc>
              </a:tr>
              <a:tr h="392400">
                <a:tc>
                  <a:txBody>
                    <a:bodyPr/>
                    <a:lstStyle/>
                    <a:p>
                      <a:pPr indent="0" lvl="0" marL="0" rtl="0" algn="l">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Set-II</a:t>
                      </a:r>
                      <a:endParaRPr sz="1200">
                        <a:latin typeface="Calibri"/>
                        <a:ea typeface="Calibri"/>
                        <a:cs typeface="Calibri"/>
                        <a:sym typeface="Calibri"/>
                      </a:endParaRPr>
                    </a:p>
                  </a:txBody>
                  <a:tcPr marT="91425" marB="91425" marR="91425" marL="91425">
                    <a:solidFill>
                      <a:srgbClr val="F4CCCC"/>
                    </a:solidFill>
                  </a:tcPr>
                </a:tc>
                <a:tc>
                  <a:txBody>
                    <a:bodyPr/>
                    <a:lstStyle/>
                    <a:p>
                      <a:pPr indent="0" lvl="0" marL="0" rtl="0" algn="ctr">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latin typeface="Calibri"/>
                          <a:ea typeface="Calibri"/>
                          <a:cs typeface="Calibri"/>
                          <a:sym typeface="Calibri"/>
                        </a:rPr>
                        <a:t>8</a:t>
                      </a:r>
                      <a:endParaRPr sz="1200">
                        <a:latin typeface="Calibri"/>
                        <a:ea typeface="Calibri"/>
                        <a:cs typeface="Calibri"/>
                        <a:sym typeface="Calibri"/>
                      </a:endParaRPr>
                    </a:p>
                  </a:txBody>
                  <a:tcPr marT="91425" marB="91425" marR="91425" marL="91425"/>
                </a:tc>
              </a:tr>
            </a:tbl>
          </a:graphicData>
        </a:graphic>
      </p:graphicFrame>
      <p:pic>
        <p:nvPicPr>
          <p:cNvPr id="679" name="Google Shape;679;p46"/>
          <p:cNvPicPr preferRelativeResize="0"/>
          <p:nvPr/>
        </p:nvPicPr>
        <p:blipFill>
          <a:blip r:embed="rId3">
            <a:alphaModFix/>
          </a:blip>
          <a:stretch>
            <a:fillRect/>
          </a:stretch>
        </p:blipFill>
        <p:spPr>
          <a:xfrm>
            <a:off x="473950" y="1886125"/>
            <a:ext cx="3633961" cy="3071725"/>
          </a:xfrm>
          <a:prstGeom prst="rect">
            <a:avLst/>
          </a:prstGeom>
          <a:noFill/>
          <a:ln>
            <a:noFill/>
          </a:ln>
        </p:spPr>
      </p:pic>
      <p:sp>
        <p:nvSpPr>
          <p:cNvPr id="680" name="Google Shape;680;p46"/>
          <p:cNvSpPr txBox="1"/>
          <p:nvPr/>
        </p:nvSpPr>
        <p:spPr>
          <a:xfrm>
            <a:off x="4439625" y="2239725"/>
            <a:ext cx="4492200" cy="22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Observations</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The measures of Central Tendencies are exactly the same (=6) for both the sets of data</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Set-I data is spread out and Set-II data is closely clustered</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We can say that both the sets have same </a:t>
            </a:r>
            <a:r>
              <a:rPr i="1" lang="en">
                <a:latin typeface="Calibri"/>
                <a:ea typeface="Calibri"/>
                <a:cs typeface="Calibri"/>
                <a:sym typeface="Calibri"/>
              </a:rPr>
              <a:t>Central Tendencies</a:t>
            </a:r>
            <a:r>
              <a:rPr lang="en">
                <a:latin typeface="Calibri"/>
                <a:ea typeface="Calibri"/>
                <a:cs typeface="Calibri"/>
                <a:sym typeface="Calibri"/>
              </a:rPr>
              <a:t> but different </a:t>
            </a:r>
            <a:r>
              <a:rPr i="1" lang="en">
                <a:latin typeface="Calibri"/>
                <a:ea typeface="Calibri"/>
                <a:cs typeface="Calibri"/>
                <a:sym typeface="Calibri"/>
              </a:rPr>
              <a:t>Variabilities </a:t>
            </a:r>
            <a:r>
              <a:rPr lang="en">
                <a:latin typeface="Calibri"/>
                <a:ea typeface="Calibri"/>
                <a:cs typeface="Calibri"/>
                <a:sym typeface="Calibri"/>
              </a:rPr>
              <a:t>or </a:t>
            </a:r>
            <a:r>
              <a:rPr i="1" lang="en">
                <a:latin typeface="Calibri"/>
                <a:ea typeface="Calibri"/>
                <a:cs typeface="Calibri"/>
                <a:sym typeface="Calibri"/>
              </a:rPr>
              <a:t>dispersion</a:t>
            </a:r>
            <a:endParaRPr i="1">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47"/>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BoxPlot</a:t>
            </a:r>
            <a:endParaRPr>
              <a:latin typeface="Calibri"/>
              <a:ea typeface="Calibri"/>
              <a:cs typeface="Calibri"/>
              <a:sym typeface="Calibri"/>
            </a:endParaRPr>
          </a:p>
        </p:txBody>
      </p:sp>
      <p:sp>
        <p:nvSpPr>
          <p:cNvPr id="686" name="Google Shape;686;p47"/>
          <p:cNvSpPr/>
          <p:nvPr/>
        </p:nvSpPr>
        <p:spPr>
          <a:xfrm>
            <a:off x="427225" y="560525"/>
            <a:ext cx="8301300" cy="417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7"/>
          <p:cNvSpPr txBox="1"/>
          <p:nvPr>
            <p:ph idx="1" type="body"/>
          </p:nvPr>
        </p:nvSpPr>
        <p:spPr>
          <a:xfrm>
            <a:off x="434475" y="622325"/>
            <a:ext cx="8190600" cy="1908000"/>
          </a:xfrm>
          <a:prstGeom prst="rect">
            <a:avLst/>
          </a:prstGeom>
          <a:solidFill>
            <a:srgbClr val="FFFFFF"/>
          </a:solidFill>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highlight>
                  <a:srgbClr val="FFFFFF"/>
                </a:highlight>
                <a:latin typeface="Calibri"/>
                <a:ea typeface="Calibri"/>
                <a:cs typeface="Calibri"/>
                <a:sym typeface="Calibri"/>
              </a:rPr>
              <a:t>Boxplot is a graph that gives a good indication of </a:t>
            </a:r>
            <a:r>
              <a:rPr b="1" lang="en" sz="1600">
                <a:solidFill>
                  <a:srgbClr val="000000"/>
                </a:solidFill>
                <a:highlight>
                  <a:srgbClr val="FFFFFF"/>
                </a:highlight>
                <a:latin typeface="Calibri"/>
                <a:ea typeface="Calibri"/>
                <a:cs typeface="Calibri"/>
                <a:sym typeface="Calibri"/>
              </a:rPr>
              <a:t>how the values are spread out</a:t>
            </a:r>
            <a:r>
              <a:rPr lang="en" sz="1600">
                <a:solidFill>
                  <a:srgbClr val="000000"/>
                </a:solidFill>
                <a:highlight>
                  <a:srgbClr val="FFFFFF"/>
                </a:highlight>
                <a:latin typeface="Calibri"/>
                <a:ea typeface="Calibri"/>
                <a:cs typeface="Calibri"/>
                <a:sym typeface="Calibri"/>
              </a:rPr>
              <a:t> in dataset</a:t>
            </a:r>
            <a:endParaRPr sz="1600">
              <a:solidFill>
                <a:srgbClr val="000000"/>
              </a:solidFill>
              <a:highlight>
                <a:srgbClr val="FFFFFF"/>
              </a:highlight>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Char char="●"/>
            </a:pPr>
            <a:r>
              <a:rPr b="1" lang="en" sz="1600">
                <a:solidFill>
                  <a:srgbClr val="000000"/>
                </a:solidFill>
                <a:highlight>
                  <a:srgbClr val="FFFFFF"/>
                </a:highlight>
                <a:latin typeface="Calibri"/>
                <a:ea typeface="Calibri"/>
                <a:cs typeface="Calibri"/>
                <a:sym typeface="Calibri"/>
              </a:rPr>
              <a:t>Standardized way</a:t>
            </a:r>
            <a:r>
              <a:rPr lang="en" sz="1600">
                <a:solidFill>
                  <a:srgbClr val="000000"/>
                </a:solidFill>
                <a:highlight>
                  <a:srgbClr val="FFFFFF"/>
                </a:highlight>
                <a:latin typeface="Calibri"/>
                <a:ea typeface="Calibri"/>
                <a:cs typeface="Calibri"/>
                <a:sym typeface="Calibri"/>
              </a:rPr>
              <a:t> of displaying the distribution of data based on - </a:t>
            </a:r>
            <a:r>
              <a:rPr b="1" lang="en" sz="1600">
                <a:solidFill>
                  <a:srgbClr val="000000"/>
                </a:solidFill>
                <a:highlight>
                  <a:srgbClr val="FFFFFF"/>
                </a:highlight>
                <a:latin typeface="Calibri"/>
                <a:ea typeface="Calibri"/>
                <a:cs typeface="Calibri"/>
                <a:sym typeface="Calibri"/>
              </a:rPr>
              <a:t>Minimum, First quartile (Q1), Median, Third quartile (Q3), and Maximum</a:t>
            </a:r>
            <a:r>
              <a:rPr lang="en" sz="1600">
                <a:solidFill>
                  <a:srgbClr val="000000"/>
                </a:solidFill>
                <a:highlight>
                  <a:srgbClr val="FFFFFF"/>
                </a:highlight>
                <a:latin typeface="Calibri"/>
                <a:ea typeface="Calibri"/>
                <a:cs typeface="Calibri"/>
                <a:sym typeface="Calibri"/>
              </a:rPr>
              <a:t>.</a:t>
            </a:r>
            <a:endParaRPr sz="1600">
              <a:solidFill>
                <a:srgbClr val="000000"/>
              </a:solidFill>
              <a:highlight>
                <a:srgbClr val="FFFFFF"/>
              </a:highlight>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The box in the boxplot is your InterQuartile Range (IQR). It contains 50% of your data. By comparing the size of these boxes, you can understand your data’s variability. More dispersed distributions have wider boxes.</a:t>
            </a:r>
            <a:endParaRPr sz="1600">
              <a:solidFill>
                <a:srgbClr val="000000"/>
              </a:solidFill>
              <a:highlight>
                <a:srgbClr val="FFFFFF"/>
              </a:highlight>
              <a:latin typeface="Calibri"/>
              <a:ea typeface="Calibri"/>
              <a:cs typeface="Calibri"/>
              <a:sym typeface="Calibri"/>
            </a:endParaRPr>
          </a:p>
        </p:txBody>
      </p:sp>
      <p:grpSp>
        <p:nvGrpSpPr>
          <p:cNvPr id="688" name="Google Shape;688;p47"/>
          <p:cNvGrpSpPr/>
          <p:nvPr/>
        </p:nvGrpSpPr>
        <p:grpSpPr>
          <a:xfrm>
            <a:off x="1954450" y="2532400"/>
            <a:ext cx="5169577" cy="2488876"/>
            <a:chOff x="1954450" y="2532400"/>
            <a:chExt cx="5169577" cy="2488876"/>
          </a:xfrm>
        </p:grpSpPr>
        <p:pic>
          <p:nvPicPr>
            <p:cNvPr id="689" name="Google Shape;689;p47"/>
            <p:cNvPicPr preferRelativeResize="0"/>
            <p:nvPr/>
          </p:nvPicPr>
          <p:blipFill>
            <a:blip r:embed="rId3">
              <a:alphaModFix/>
            </a:blip>
            <a:stretch>
              <a:fillRect/>
            </a:stretch>
          </p:blipFill>
          <p:spPr>
            <a:xfrm>
              <a:off x="1954450" y="2532400"/>
              <a:ext cx="5169577" cy="2488876"/>
            </a:xfrm>
            <a:prstGeom prst="rect">
              <a:avLst/>
            </a:prstGeom>
            <a:noFill/>
            <a:ln>
              <a:noFill/>
            </a:ln>
            <a:effectLst>
              <a:outerShdw blurRad="57150" rotWithShape="0" algn="bl" dir="5400000" dist="19050">
                <a:srgbClr val="000000">
                  <a:alpha val="50000"/>
                </a:srgbClr>
              </a:outerShdw>
            </a:effectLst>
          </p:spPr>
        </p:pic>
        <p:sp>
          <p:nvSpPr>
            <p:cNvPr id="690" name="Google Shape;690;p47"/>
            <p:cNvSpPr/>
            <p:nvPr/>
          </p:nvSpPr>
          <p:spPr>
            <a:xfrm>
              <a:off x="2183075" y="2902300"/>
              <a:ext cx="1430100" cy="572700"/>
            </a:xfrm>
            <a:prstGeom prst="rect">
              <a:avLst/>
            </a:prstGeom>
            <a:solidFill>
              <a:srgbClr val="DDDDD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Lower outlier gate</a:t>
              </a:r>
              <a:endParaRPr b="1" sz="1100">
                <a:latin typeface="Calibri"/>
                <a:ea typeface="Calibri"/>
                <a:cs typeface="Calibri"/>
                <a:sym typeface="Calibri"/>
              </a:endParaRPr>
            </a:p>
            <a:p>
              <a:pPr indent="0" lvl="0" marL="0" rtl="0" algn="ctr">
                <a:spcBef>
                  <a:spcPts val="0"/>
                </a:spcBef>
                <a:spcAft>
                  <a:spcPts val="0"/>
                </a:spcAft>
                <a:buNone/>
              </a:pPr>
              <a:r>
                <a:rPr lang="en" sz="1100">
                  <a:latin typeface="Calibri"/>
                  <a:ea typeface="Calibri"/>
                  <a:cs typeface="Calibri"/>
                  <a:sym typeface="Calibri"/>
                </a:rPr>
                <a:t>Q1 - 1.5 x IQR</a:t>
              </a:r>
              <a:r>
                <a:rPr lang="en"/>
                <a:t> </a:t>
              </a:r>
              <a:endParaRPr/>
            </a:p>
          </p:txBody>
        </p:sp>
        <p:sp>
          <p:nvSpPr>
            <p:cNvPr id="691" name="Google Shape;691;p47"/>
            <p:cNvSpPr/>
            <p:nvPr/>
          </p:nvSpPr>
          <p:spPr>
            <a:xfrm>
              <a:off x="2868875" y="4463725"/>
              <a:ext cx="1041300" cy="382800"/>
            </a:xfrm>
            <a:prstGeom prst="rect">
              <a:avLst/>
            </a:prstGeom>
            <a:solidFill>
              <a:srgbClr val="DDDDD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Minimum Value</a:t>
              </a:r>
              <a:endParaRPr/>
            </a:p>
          </p:txBody>
        </p:sp>
        <p:sp>
          <p:nvSpPr>
            <p:cNvPr id="692" name="Google Shape;692;p47"/>
            <p:cNvSpPr/>
            <p:nvPr/>
          </p:nvSpPr>
          <p:spPr>
            <a:xfrm>
              <a:off x="5307275" y="2902300"/>
              <a:ext cx="1430100" cy="572700"/>
            </a:xfrm>
            <a:prstGeom prst="rect">
              <a:avLst/>
            </a:prstGeom>
            <a:solidFill>
              <a:srgbClr val="DDDDD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Upper</a:t>
              </a:r>
              <a:r>
                <a:rPr b="1" lang="en" sz="1100">
                  <a:latin typeface="Calibri"/>
                  <a:ea typeface="Calibri"/>
                  <a:cs typeface="Calibri"/>
                  <a:sym typeface="Calibri"/>
                </a:rPr>
                <a:t> outlier gate</a:t>
              </a:r>
              <a:endParaRPr b="1" sz="1100">
                <a:latin typeface="Calibri"/>
                <a:ea typeface="Calibri"/>
                <a:cs typeface="Calibri"/>
                <a:sym typeface="Calibri"/>
              </a:endParaRPr>
            </a:p>
            <a:p>
              <a:pPr indent="0" lvl="0" marL="0" rtl="0" algn="ctr">
                <a:spcBef>
                  <a:spcPts val="0"/>
                </a:spcBef>
                <a:spcAft>
                  <a:spcPts val="0"/>
                </a:spcAft>
                <a:buNone/>
              </a:pPr>
              <a:r>
                <a:rPr lang="en" sz="1100">
                  <a:latin typeface="Calibri"/>
                  <a:ea typeface="Calibri"/>
                  <a:cs typeface="Calibri"/>
                  <a:sym typeface="Calibri"/>
                </a:rPr>
                <a:t>Q3 - 1.5 x IQR</a:t>
              </a:r>
              <a:r>
                <a:rPr lang="en"/>
                <a:t> </a:t>
              </a:r>
              <a:endParaRPr/>
            </a:p>
          </p:txBody>
        </p:sp>
        <p:sp>
          <p:nvSpPr>
            <p:cNvPr id="693" name="Google Shape;693;p47"/>
            <p:cNvSpPr/>
            <p:nvPr/>
          </p:nvSpPr>
          <p:spPr>
            <a:xfrm>
              <a:off x="5154875" y="4463725"/>
              <a:ext cx="1041300" cy="382800"/>
            </a:xfrm>
            <a:prstGeom prst="rect">
              <a:avLst/>
            </a:prstGeom>
            <a:solidFill>
              <a:srgbClr val="DDDDD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Maximum Value</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48"/>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BoxPlot</a:t>
            </a:r>
            <a:endParaRPr>
              <a:latin typeface="Calibri"/>
              <a:ea typeface="Calibri"/>
              <a:cs typeface="Calibri"/>
              <a:sym typeface="Calibri"/>
            </a:endParaRPr>
          </a:p>
        </p:txBody>
      </p:sp>
      <p:sp>
        <p:nvSpPr>
          <p:cNvPr id="699" name="Google Shape;699;p48"/>
          <p:cNvSpPr/>
          <p:nvPr/>
        </p:nvSpPr>
        <p:spPr>
          <a:xfrm>
            <a:off x="427225" y="560525"/>
            <a:ext cx="8301300" cy="417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8"/>
          <p:cNvSpPr txBox="1"/>
          <p:nvPr>
            <p:ph idx="1" type="body"/>
          </p:nvPr>
        </p:nvSpPr>
        <p:spPr>
          <a:xfrm>
            <a:off x="434475" y="622325"/>
            <a:ext cx="8190600" cy="1908000"/>
          </a:xfrm>
          <a:prstGeom prst="rect">
            <a:avLst/>
          </a:prstGeom>
          <a:solidFill>
            <a:srgbClr val="FFFFFF"/>
          </a:solidFill>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Additionally, find where the median line falls within each interquartile box. If the median is closer to one side or the other of the box, it’s a skewed distribution. When the median is near the center of the interquartile range, your distribution is symmetric.</a:t>
            </a:r>
            <a:endParaRPr sz="1600">
              <a:solidFill>
                <a:srgbClr val="000000"/>
              </a:solidFill>
              <a:highlight>
                <a:srgbClr val="FFFFFF"/>
              </a:highlight>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To find outliers, you’ll need to know your data’s IQR, Q1, and Q3 values. Take these values and input them into the equations below.</a:t>
            </a:r>
            <a:endParaRPr sz="1600">
              <a:solidFill>
                <a:srgbClr val="000000"/>
              </a:solidFill>
              <a:highlight>
                <a:srgbClr val="FFFFFF"/>
              </a:highlight>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Lower Outliers Gate:  Q1 − 1.5 * IQR</a:t>
            </a:r>
            <a:endParaRPr sz="1600">
              <a:solidFill>
                <a:srgbClr val="000000"/>
              </a:solidFill>
              <a:highlight>
                <a:schemeClr val="lt1"/>
              </a:highlight>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Char char="●"/>
            </a:pPr>
            <a:r>
              <a:rPr lang="en" sz="1600">
                <a:solidFill>
                  <a:srgbClr val="000000"/>
                </a:solidFill>
                <a:highlight>
                  <a:schemeClr val="lt1"/>
                </a:highlight>
                <a:latin typeface="Calibri"/>
                <a:ea typeface="Calibri"/>
                <a:cs typeface="Calibri"/>
                <a:sym typeface="Calibri"/>
              </a:rPr>
              <a:t>Upper Outliers Gate: </a:t>
            </a:r>
            <a:r>
              <a:rPr lang="en" sz="1600">
                <a:solidFill>
                  <a:srgbClr val="000000"/>
                </a:solidFill>
                <a:highlight>
                  <a:srgbClr val="FFFFFF"/>
                </a:highlight>
                <a:latin typeface="Calibri"/>
                <a:ea typeface="Calibri"/>
                <a:cs typeface="Calibri"/>
                <a:sym typeface="Calibri"/>
              </a:rPr>
              <a:t>Q3 + 1.5 * IQR</a:t>
            </a:r>
            <a:endParaRPr sz="1600">
              <a:solidFill>
                <a:srgbClr val="000000"/>
              </a:solidFill>
              <a:highlight>
                <a:srgbClr val="FFFFFF"/>
              </a:highlight>
              <a:latin typeface="Calibri"/>
              <a:ea typeface="Calibri"/>
              <a:cs typeface="Calibri"/>
              <a:sym typeface="Calibri"/>
            </a:endParaRPr>
          </a:p>
          <a:p>
            <a:pPr indent="0" lvl="0" marL="0" rtl="0" algn="l">
              <a:spcBef>
                <a:spcPts val="1600"/>
              </a:spcBef>
              <a:spcAft>
                <a:spcPts val="1600"/>
              </a:spcAft>
              <a:buNone/>
            </a:pPr>
            <a:r>
              <a:t/>
            </a:r>
            <a:endParaRPr sz="1600">
              <a:solidFill>
                <a:srgbClr val="000000"/>
              </a:solidFill>
              <a:highlight>
                <a:srgbClr val="FFFFFF"/>
              </a:highlight>
              <a:latin typeface="Calibri"/>
              <a:ea typeface="Calibri"/>
              <a:cs typeface="Calibri"/>
              <a:sym typeface="Calibri"/>
            </a:endParaRPr>
          </a:p>
        </p:txBody>
      </p:sp>
      <p:pic>
        <p:nvPicPr>
          <p:cNvPr id="701" name="Google Shape;701;p48"/>
          <p:cNvPicPr preferRelativeResize="0"/>
          <p:nvPr/>
        </p:nvPicPr>
        <p:blipFill rotWithShape="1">
          <a:blip r:embed="rId3">
            <a:alphaModFix/>
          </a:blip>
          <a:srcRect b="15442" l="11333" r="6300" t="13494"/>
          <a:stretch/>
        </p:blipFill>
        <p:spPr>
          <a:xfrm>
            <a:off x="2495200" y="2917775"/>
            <a:ext cx="3544000" cy="2038575"/>
          </a:xfrm>
          <a:prstGeom prst="rect">
            <a:avLst/>
          </a:prstGeom>
          <a:noFill/>
          <a:ln>
            <a:noFill/>
          </a:ln>
          <a:effectLst>
            <a:outerShdw blurRad="57150" rotWithShape="0" algn="bl" dir="5400000" dist="19050">
              <a:srgbClr val="000000">
                <a:alpha val="50000"/>
              </a:srgbClr>
            </a:outerShdw>
          </a:effectLst>
        </p:spPr>
      </p:pic>
      <p:sp>
        <p:nvSpPr>
          <p:cNvPr id="702" name="Google Shape;702;p48"/>
          <p:cNvSpPr txBox="1"/>
          <p:nvPr/>
        </p:nvSpPr>
        <p:spPr>
          <a:xfrm>
            <a:off x="3607000" y="3063300"/>
            <a:ext cx="329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49"/>
          <p:cNvSpPr txBox="1"/>
          <p:nvPr>
            <p:ph idx="1" type="body"/>
          </p:nvPr>
        </p:nvSpPr>
        <p:spPr>
          <a:xfrm>
            <a:off x="235500" y="706825"/>
            <a:ext cx="8292000" cy="1828800"/>
          </a:xfrm>
          <a:prstGeom prst="rect">
            <a:avLst/>
          </a:prstGeom>
          <a:solidFill>
            <a:schemeClr val="lt1"/>
          </a:solidFill>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alibri"/>
              <a:buChar char="●"/>
            </a:pPr>
            <a:r>
              <a:rPr lang="en" sz="1600">
                <a:latin typeface="Calibri"/>
                <a:ea typeface="Calibri"/>
                <a:cs typeface="Calibri"/>
                <a:sym typeface="Calibri"/>
              </a:rPr>
              <a:t>Variability</a:t>
            </a:r>
            <a:r>
              <a:rPr lang="en" sz="1600">
                <a:latin typeface="Calibri"/>
                <a:ea typeface="Calibri"/>
                <a:cs typeface="Calibri"/>
                <a:sym typeface="Calibri"/>
              </a:rPr>
              <a:t> is </a:t>
            </a:r>
            <a:r>
              <a:rPr b="1" lang="en" sz="1600">
                <a:latin typeface="Calibri"/>
                <a:ea typeface="Calibri"/>
                <a:cs typeface="Calibri"/>
                <a:sym typeface="Calibri"/>
              </a:rPr>
              <a:t>pervasive.</a:t>
            </a:r>
            <a:r>
              <a:rPr lang="en" sz="1600">
                <a:latin typeface="Calibri"/>
                <a:ea typeface="Calibri"/>
                <a:cs typeface="Calibri"/>
                <a:sym typeface="Calibri"/>
              </a:rPr>
              <a:t> You cannot escape it.</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While the mean is relevant, people often react to variability even more. When a distribution has lower variability, the values in a dataset are more consistent.</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However, when the variability is higher, the data points are more dissimilar and extreme values become more </a:t>
            </a:r>
            <a:r>
              <a:rPr lang="en" sz="1600">
                <a:latin typeface="Calibri"/>
                <a:ea typeface="Calibri"/>
                <a:cs typeface="Calibri"/>
                <a:sym typeface="Calibri"/>
              </a:rPr>
              <a:t>likely. Consequently, understanding variability helps you grasp the likelihood of unusual events.</a:t>
            </a:r>
            <a:endParaRPr sz="1600">
              <a:latin typeface="Calibri"/>
              <a:ea typeface="Calibri"/>
              <a:cs typeface="Calibri"/>
              <a:sym typeface="Calibri"/>
            </a:endParaRPr>
          </a:p>
        </p:txBody>
      </p:sp>
      <p:sp>
        <p:nvSpPr>
          <p:cNvPr id="708" name="Google Shape;708;p49"/>
          <p:cNvSpPr txBox="1"/>
          <p:nvPr>
            <p:ph idx="1" type="body"/>
          </p:nvPr>
        </p:nvSpPr>
        <p:spPr>
          <a:xfrm>
            <a:off x="235500" y="2383225"/>
            <a:ext cx="5874300" cy="2095800"/>
          </a:xfrm>
          <a:prstGeom prst="rect">
            <a:avLst/>
          </a:prstGeom>
          <a:solidFill>
            <a:schemeClr val="lt1"/>
          </a:solidFill>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alibri"/>
              <a:buChar char="●"/>
            </a:pPr>
            <a:r>
              <a:rPr lang="en" sz="1600">
                <a:latin typeface="Calibri"/>
                <a:ea typeface="Calibri"/>
                <a:cs typeface="Calibri"/>
                <a:sym typeface="Calibri"/>
              </a:rPr>
              <a:t>Extreme values can cause problems in some situations. Whether it is extreme temperature or extreme speed, we feel discomfort at extreme values than mean values.</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Some variation is inevitable, but problems occur at the extremes. Distributions with greater variability produce observations with unusually large and small values more frequently than distributions with less variability</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Central tendencies does not provide you the complete picture</a:t>
            </a:r>
            <a:endParaRPr sz="1600">
              <a:latin typeface="Calibri"/>
              <a:ea typeface="Calibri"/>
              <a:cs typeface="Calibri"/>
              <a:sym typeface="Calibri"/>
            </a:endParaRPr>
          </a:p>
        </p:txBody>
      </p:sp>
      <p:pic>
        <p:nvPicPr>
          <p:cNvPr id="709" name="Google Shape;709;p49"/>
          <p:cNvPicPr preferRelativeResize="0"/>
          <p:nvPr/>
        </p:nvPicPr>
        <p:blipFill>
          <a:blip r:embed="rId3">
            <a:alphaModFix/>
          </a:blip>
          <a:stretch>
            <a:fillRect/>
          </a:stretch>
        </p:blipFill>
        <p:spPr>
          <a:xfrm>
            <a:off x="6182500" y="2383225"/>
            <a:ext cx="2794374" cy="2095800"/>
          </a:xfrm>
          <a:prstGeom prst="rect">
            <a:avLst/>
          </a:prstGeom>
          <a:noFill/>
          <a:ln>
            <a:noFill/>
          </a:ln>
          <a:effectLst>
            <a:outerShdw blurRad="57150" rotWithShape="0" algn="bl" dir="5400000" dist="19050">
              <a:srgbClr val="000000">
                <a:alpha val="50000"/>
              </a:srgbClr>
            </a:outerShdw>
          </a:effectLst>
        </p:spPr>
      </p:pic>
      <p:sp>
        <p:nvSpPr>
          <p:cNvPr id="710" name="Google Shape;710;p49"/>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Understanding</a:t>
            </a:r>
            <a:r>
              <a:rPr lang="en">
                <a:latin typeface="Calibri"/>
                <a:ea typeface="Calibri"/>
                <a:cs typeface="Calibri"/>
                <a:sym typeface="Calibri"/>
              </a:rPr>
              <a:t> Variability and why it is important</a:t>
            </a:r>
            <a:endParaRPr>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0"/>
          <p:cNvSpPr/>
          <p:nvPr/>
        </p:nvSpPr>
        <p:spPr>
          <a:xfrm>
            <a:off x="5674725" y="762350"/>
            <a:ext cx="3332400" cy="1950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0"/>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Skewness &amp; Kurtosis</a:t>
            </a:r>
            <a:endParaRPr>
              <a:latin typeface="Calibri"/>
              <a:ea typeface="Calibri"/>
              <a:cs typeface="Calibri"/>
              <a:sym typeface="Calibri"/>
            </a:endParaRPr>
          </a:p>
        </p:txBody>
      </p:sp>
      <p:sp>
        <p:nvSpPr>
          <p:cNvPr id="717" name="Google Shape;717;p50"/>
          <p:cNvSpPr txBox="1"/>
          <p:nvPr>
            <p:ph idx="1" type="body"/>
          </p:nvPr>
        </p:nvSpPr>
        <p:spPr>
          <a:xfrm>
            <a:off x="14225" y="466675"/>
            <a:ext cx="8284800" cy="4323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rPr lang="en" sz="1300">
                <a:solidFill>
                  <a:srgbClr val="333333"/>
                </a:solidFill>
                <a:highlight>
                  <a:srgbClr val="FFFFFF"/>
                </a:highlight>
                <a:latin typeface="Calibri"/>
                <a:ea typeface="Calibri"/>
                <a:cs typeface="Calibri"/>
                <a:sym typeface="Calibri"/>
              </a:rPr>
              <a:t>Skewness is the measure of the </a:t>
            </a:r>
            <a:r>
              <a:rPr b="1" lang="en" sz="1300">
                <a:solidFill>
                  <a:srgbClr val="333333"/>
                </a:solidFill>
                <a:highlight>
                  <a:srgbClr val="FFFFFF"/>
                </a:highlight>
                <a:latin typeface="Calibri"/>
                <a:ea typeface="Calibri"/>
                <a:cs typeface="Calibri"/>
                <a:sym typeface="Calibri"/>
              </a:rPr>
              <a:t>degree of asymmetry</a:t>
            </a:r>
            <a:r>
              <a:rPr lang="en" sz="1300">
                <a:solidFill>
                  <a:srgbClr val="333333"/>
                </a:solidFill>
                <a:highlight>
                  <a:srgbClr val="FFFFFF"/>
                </a:highlight>
                <a:latin typeface="Calibri"/>
                <a:ea typeface="Calibri"/>
                <a:cs typeface="Calibri"/>
                <a:sym typeface="Calibri"/>
              </a:rPr>
              <a:t> of frequency distribution.</a:t>
            </a:r>
            <a:endParaRPr sz="1300">
              <a:solidFill>
                <a:srgbClr val="333333"/>
              </a:solidFill>
              <a:highlight>
                <a:srgbClr val="FFFFFF"/>
              </a:highlight>
              <a:latin typeface="Calibri"/>
              <a:ea typeface="Calibri"/>
              <a:cs typeface="Calibri"/>
              <a:sym typeface="Calibri"/>
            </a:endParaRPr>
          </a:p>
        </p:txBody>
      </p:sp>
      <p:grpSp>
        <p:nvGrpSpPr>
          <p:cNvPr id="718" name="Google Shape;718;p50"/>
          <p:cNvGrpSpPr/>
          <p:nvPr/>
        </p:nvGrpSpPr>
        <p:grpSpPr>
          <a:xfrm>
            <a:off x="3447400" y="2115950"/>
            <a:ext cx="2948700" cy="1459050"/>
            <a:chOff x="4057000" y="2115950"/>
            <a:chExt cx="2948700" cy="1459050"/>
          </a:xfrm>
        </p:grpSpPr>
        <p:grpSp>
          <p:nvGrpSpPr>
            <p:cNvPr id="719" name="Google Shape;719;p50"/>
            <p:cNvGrpSpPr/>
            <p:nvPr/>
          </p:nvGrpSpPr>
          <p:grpSpPr>
            <a:xfrm>
              <a:off x="4110700" y="2341550"/>
              <a:ext cx="2839500" cy="1122600"/>
              <a:chOff x="2891500" y="2646350"/>
              <a:chExt cx="2839500" cy="1122600"/>
            </a:xfrm>
          </p:grpSpPr>
          <p:cxnSp>
            <p:nvCxnSpPr>
              <p:cNvPr id="720" name="Google Shape;720;p50"/>
              <p:cNvCxnSpPr/>
              <p:nvPr/>
            </p:nvCxnSpPr>
            <p:spPr>
              <a:xfrm flipH="1" rot="10800000">
                <a:off x="2891500" y="2646675"/>
                <a:ext cx="1440900" cy="1097400"/>
              </a:xfrm>
              <a:prstGeom prst="curvedConnector3">
                <a:avLst>
                  <a:gd fmla="val 51664" name="adj1"/>
                </a:avLst>
              </a:prstGeom>
              <a:noFill/>
              <a:ln cap="flat" cmpd="sng" w="38100">
                <a:solidFill>
                  <a:schemeClr val="dk2"/>
                </a:solidFill>
                <a:prstDash val="solid"/>
                <a:round/>
                <a:headEnd len="med" w="med" type="none"/>
                <a:tailEnd len="med" w="med" type="none"/>
              </a:ln>
            </p:spPr>
          </p:cxnSp>
          <p:cxnSp>
            <p:nvCxnSpPr>
              <p:cNvPr id="721" name="Google Shape;721;p50"/>
              <p:cNvCxnSpPr/>
              <p:nvPr/>
            </p:nvCxnSpPr>
            <p:spPr>
              <a:xfrm rot="10800000">
                <a:off x="4332400" y="2646350"/>
                <a:ext cx="1398600" cy="1122600"/>
              </a:xfrm>
              <a:prstGeom prst="curvedConnector3">
                <a:avLst>
                  <a:gd fmla="val 54687" name="adj1"/>
                </a:avLst>
              </a:prstGeom>
              <a:noFill/>
              <a:ln cap="flat" cmpd="sng" w="38100">
                <a:solidFill>
                  <a:schemeClr val="dk2"/>
                </a:solidFill>
                <a:prstDash val="solid"/>
                <a:round/>
                <a:headEnd len="med" w="med" type="none"/>
                <a:tailEnd len="med" w="med" type="none"/>
              </a:ln>
            </p:spPr>
          </p:cxnSp>
        </p:grpSp>
        <p:cxnSp>
          <p:nvCxnSpPr>
            <p:cNvPr id="722" name="Google Shape;722;p50"/>
            <p:cNvCxnSpPr/>
            <p:nvPr/>
          </p:nvCxnSpPr>
          <p:spPr>
            <a:xfrm>
              <a:off x="4057000" y="3563900"/>
              <a:ext cx="2948700" cy="11100"/>
            </a:xfrm>
            <a:prstGeom prst="straightConnector1">
              <a:avLst/>
            </a:prstGeom>
            <a:noFill/>
            <a:ln cap="flat" cmpd="sng" w="19050">
              <a:solidFill>
                <a:schemeClr val="dk2"/>
              </a:solidFill>
              <a:prstDash val="solid"/>
              <a:round/>
              <a:headEnd len="med" w="med" type="none"/>
              <a:tailEnd len="med" w="med" type="none"/>
            </a:ln>
          </p:spPr>
        </p:cxnSp>
        <p:cxnSp>
          <p:nvCxnSpPr>
            <p:cNvPr id="723" name="Google Shape;723;p50"/>
            <p:cNvCxnSpPr/>
            <p:nvPr/>
          </p:nvCxnSpPr>
          <p:spPr>
            <a:xfrm>
              <a:off x="5553475" y="2115950"/>
              <a:ext cx="22200" cy="1448100"/>
            </a:xfrm>
            <a:prstGeom prst="straightConnector1">
              <a:avLst/>
            </a:prstGeom>
            <a:noFill/>
            <a:ln cap="flat" cmpd="sng" w="9525">
              <a:solidFill>
                <a:schemeClr val="dk2"/>
              </a:solidFill>
              <a:prstDash val="lgDash"/>
              <a:round/>
              <a:headEnd len="med" w="med" type="none"/>
              <a:tailEnd len="med" w="med" type="none"/>
            </a:ln>
          </p:spPr>
        </p:cxnSp>
      </p:grpSp>
      <p:cxnSp>
        <p:nvCxnSpPr>
          <p:cNvPr id="724" name="Google Shape;724;p50"/>
          <p:cNvCxnSpPr/>
          <p:nvPr/>
        </p:nvCxnSpPr>
        <p:spPr>
          <a:xfrm>
            <a:off x="48525" y="2764475"/>
            <a:ext cx="3513900" cy="0"/>
          </a:xfrm>
          <a:prstGeom prst="straightConnector1">
            <a:avLst/>
          </a:prstGeom>
          <a:noFill/>
          <a:ln cap="flat" cmpd="sng" w="9525">
            <a:solidFill>
              <a:schemeClr val="dk2"/>
            </a:solidFill>
            <a:prstDash val="solid"/>
            <a:round/>
            <a:headEnd len="med" w="med" type="none"/>
            <a:tailEnd len="med" w="med" type="none"/>
          </a:ln>
        </p:spPr>
      </p:cxnSp>
      <p:sp>
        <p:nvSpPr>
          <p:cNvPr id="725" name="Google Shape;725;p50"/>
          <p:cNvSpPr txBox="1"/>
          <p:nvPr/>
        </p:nvSpPr>
        <p:spPr>
          <a:xfrm>
            <a:off x="4514525" y="1460525"/>
            <a:ext cx="909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Mean </a:t>
            </a:r>
            <a:r>
              <a:rPr lang="en" sz="1000">
                <a:solidFill>
                  <a:schemeClr val="dk1"/>
                </a:solidFill>
                <a:latin typeface="Calibri"/>
                <a:ea typeface="Calibri"/>
                <a:cs typeface="Calibri"/>
                <a:sym typeface="Calibri"/>
              </a:rPr>
              <a:t>(𝝁)</a:t>
            </a:r>
            <a:endParaRPr sz="1000">
              <a:latin typeface="Calibri"/>
              <a:ea typeface="Calibri"/>
              <a:cs typeface="Calibri"/>
              <a:sym typeface="Calibri"/>
            </a:endParaRPr>
          </a:p>
          <a:p>
            <a:pPr indent="0" lvl="0" marL="0" rtl="0" algn="ctr">
              <a:spcBef>
                <a:spcPts val="0"/>
              </a:spcBef>
              <a:spcAft>
                <a:spcPts val="0"/>
              </a:spcAft>
              <a:buNone/>
            </a:pPr>
            <a:r>
              <a:rPr lang="en" sz="1000">
                <a:latin typeface="Calibri"/>
                <a:ea typeface="Calibri"/>
                <a:cs typeface="Calibri"/>
                <a:sym typeface="Calibri"/>
              </a:rPr>
              <a:t>Median</a:t>
            </a:r>
            <a:endParaRPr sz="1000">
              <a:latin typeface="Calibri"/>
              <a:ea typeface="Calibri"/>
              <a:cs typeface="Calibri"/>
              <a:sym typeface="Calibri"/>
            </a:endParaRPr>
          </a:p>
          <a:p>
            <a:pPr indent="0" lvl="0" marL="0" rtl="0" algn="ctr">
              <a:spcBef>
                <a:spcPts val="0"/>
              </a:spcBef>
              <a:spcAft>
                <a:spcPts val="0"/>
              </a:spcAft>
              <a:buNone/>
            </a:pPr>
            <a:r>
              <a:rPr lang="en" sz="1000">
                <a:latin typeface="Calibri"/>
                <a:ea typeface="Calibri"/>
                <a:cs typeface="Calibri"/>
                <a:sym typeface="Calibri"/>
              </a:rPr>
              <a:t>Mode</a:t>
            </a:r>
            <a:endParaRPr sz="1000">
              <a:latin typeface="Calibri"/>
              <a:ea typeface="Calibri"/>
              <a:cs typeface="Calibri"/>
              <a:sym typeface="Calibri"/>
            </a:endParaRPr>
          </a:p>
        </p:txBody>
      </p:sp>
      <p:sp>
        <p:nvSpPr>
          <p:cNvPr id="726" name="Google Shape;726;p50"/>
          <p:cNvSpPr txBox="1"/>
          <p:nvPr/>
        </p:nvSpPr>
        <p:spPr>
          <a:xfrm>
            <a:off x="3523925" y="3517925"/>
            <a:ext cx="2796000" cy="3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Calibri"/>
                <a:ea typeface="Calibri"/>
                <a:cs typeface="Calibri"/>
                <a:sym typeface="Calibri"/>
              </a:rPr>
              <a:t>Symmetrical Distribution (Normal)</a:t>
            </a:r>
            <a:endParaRPr b="1" sz="1000">
              <a:latin typeface="Calibri"/>
              <a:ea typeface="Calibri"/>
              <a:cs typeface="Calibri"/>
              <a:sym typeface="Calibri"/>
            </a:endParaRPr>
          </a:p>
        </p:txBody>
      </p:sp>
      <p:sp>
        <p:nvSpPr>
          <p:cNvPr id="727" name="Google Shape;727;p50"/>
          <p:cNvSpPr txBox="1"/>
          <p:nvPr/>
        </p:nvSpPr>
        <p:spPr>
          <a:xfrm>
            <a:off x="171125" y="2755925"/>
            <a:ext cx="2796000" cy="3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Calibri"/>
                <a:ea typeface="Calibri"/>
                <a:cs typeface="Calibri"/>
                <a:sym typeface="Calibri"/>
              </a:rPr>
              <a:t>Positively Skewed/ Right Skewed</a:t>
            </a:r>
            <a:endParaRPr b="1" sz="1000">
              <a:latin typeface="Calibri"/>
              <a:ea typeface="Calibri"/>
              <a:cs typeface="Calibri"/>
              <a:sym typeface="Calibri"/>
            </a:endParaRPr>
          </a:p>
        </p:txBody>
      </p:sp>
      <p:sp>
        <p:nvSpPr>
          <p:cNvPr id="728" name="Google Shape;728;p50"/>
          <p:cNvSpPr txBox="1"/>
          <p:nvPr/>
        </p:nvSpPr>
        <p:spPr>
          <a:xfrm>
            <a:off x="6190925" y="4584725"/>
            <a:ext cx="2796000" cy="3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Negati</a:t>
            </a:r>
            <a:r>
              <a:rPr b="1" lang="en" sz="1000"/>
              <a:t>vely Skewed/ Left Skewed </a:t>
            </a:r>
            <a:endParaRPr b="1" sz="1000"/>
          </a:p>
        </p:txBody>
      </p:sp>
      <p:grpSp>
        <p:nvGrpSpPr>
          <p:cNvPr id="729" name="Google Shape;729;p50"/>
          <p:cNvGrpSpPr/>
          <p:nvPr/>
        </p:nvGrpSpPr>
        <p:grpSpPr>
          <a:xfrm>
            <a:off x="70700" y="1221275"/>
            <a:ext cx="3502900" cy="1534850"/>
            <a:chOff x="70700" y="992675"/>
            <a:chExt cx="3502900" cy="1534850"/>
          </a:xfrm>
        </p:grpSpPr>
        <p:cxnSp>
          <p:nvCxnSpPr>
            <p:cNvPr id="730" name="Google Shape;730;p50"/>
            <p:cNvCxnSpPr/>
            <p:nvPr/>
          </p:nvCxnSpPr>
          <p:spPr>
            <a:xfrm flipH="1" rot="10800000">
              <a:off x="70700" y="1229200"/>
              <a:ext cx="1275000" cy="1206900"/>
            </a:xfrm>
            <a:prstGeom prst="curvedConnector3">
              <a:avLst>
                <a:gd fmla="val 50000" name="adj1"/>
              </a:avLst>
            </a:prstGeom>
            <a:noFill/>
            <a:ln cap="flat" cmpd="sng" w="38100">
              <a:solidFill>
                <a:schemeClr val="dk2"/>
              </a:solidFill>
              <a:prstDash val="solid"/>
              <a:round/>
              <a:headEnd len="med" w="med" type="none"/>
              <a:tailEnd len="med" w="med" type="none"/>
            </a:ln>
          </p:spPr>
        </p:cxnSp>
        <p:cxnSp>
          <p:nvCxnSpPr>
            <p:cNvPr id="731" name="Google Shape;731;p50"/>
            <p:cNvCxnSpPr/>
            <p:nvPr/>
          </p:nvCxnSpPr>
          <p:spPr>
            <a:xfrm rot="10800000">
              <a:off x="1345800" y="1229225"/>
              <a:ext cx="2227800" cy="1184700"/>
            </a:xfrm>
            <a:prstGeom prst="curvedConnector3">
              <a:avLst>
                <a:gd fmla="val 65183" name="adj1"/>
              </a:avLst>
            </a:prstGeom>
            <a:noFill/>
            <a:ln cap="flat" cmpd="sng" w="38100">
              <a:solidFill>
                <a:schemeClr val="dk2"/>
              </a:solidFill>
              <a:prstDash val="solid"/>
              <a:round/>
              <a:headEnd len="med" w="med" type="none"/>
              <a:tailEnd len="med" w="med" type="none"/>
            </a:ln>
          </p:spPr>
        </p:cxnSp>
        <p:cxnSp>
          <p:nvCxnSpPr>
            <p:cNvPr id="732" name="Google Shape;732;p50"/>
            <p:cNvCxnSpPr/>
            <p:nvPr/>
          </p:nvCxnSpPr>
          <p:spPr>
            <a:xfrm>
              <a:off x="1784700" y="1157575"/>
              <a:ext cx="12900" cy="1369800"/>
            </a:xfrm>
            <a:prstGeom prst="straightConnector1">
              <a:avLst/>
            </a:prstGeom>
            <a:noFill/>
            <a:ln cap="flat" cmpd="sng" w="9525">
              <a:solidFill>
                <a:schemeClr val="dk2"/>
              </a:solidFill>
              <a:prstDash val="lgDash"/>
              <a:round/>
              <a:headEnd len="med" w="med" type="none"/>
              <a:tailEnd len="med" w="med" type="none"/>
            </a:ln>
          </p:spPr>
        </p:cxnSp>
        <p:cxnSp>
          <p:nvCxnSpPr>
            <p:cNvPr id="733" name="Google Shape;733;p50"/>
            <p:cNvCxnSpPr/>
            <p:nvPr/>
          </p:nvCxnSpPr>
          <p:spPr>
            <a:xfrm>
              <a:off x="1640600" y="992675"/>
              <a:ext cx="4500" cy="1534800"/>
            </a:xfrm>
            <a:prstGeom prst="straightConnector1">
              <a:avLst/>
            </a:prstGeom>
            <a:noFill/>
            <a:ln cap="flat" cmpd="sng" w="9525">
              <a:solidFill>
                <a:schemeClr val="dk2"/>
              </a:solidFill>
              <a:prstDash val="solid"/>
              <a:round/>
              <a:headEnd len="med" w="med" type="none"/>
              <a:tailEnd len="med" w="med" type="none"/>
            </a:ln>
          </p:spPr>
        </p:cxnSp>
        <p:cxnSp>
          <p:nvCxnSpPr>
            <p:cNvPr id="734" name="Google Shape;734;p50"/>
            <p:cNvCxnSpPr/>
            <p:nvPr/>
          </p:nvCxnSpPr>
          <p:spPr>
            <a:xfrm flipH="1">
              <a:off x="1340400" y="1046725"/>
              <a:ext cx="900" cy="1480800"/>
            </a:xfrm>
            <a:prstGeom prst="straightConnector1">
              <a:avLst/>
            </a:prstGeom>
            <a:noFill/>
            <a:ln cap="flat" cmpd="sng" w="9525">
              <a:solidFill>
                <a:schemeClr val="dk2"/>
              </a:solidFill>
              <a:prstDash val="solid"/>
              <a:round/>
              <a:headEnd len="med" w="med" type="none"/>
              <a:tailEnd len="med" w="med" type="none"/>
            </a:ln>
          </p:spPr>
        </p:cxnSp>
      </p:grpSp>
      <p:cxnSp>
        <p:nvCxnSpPr>
          <p:cNvPr id="735" name="Google Shape;735;p50"/>
          <p:cNvCxnSpPr/>
          <p:nvPr/>
        </p:nvCxnSpPr>
        <p:spPr>
          <a:xfrm rot="10800000">
            <a:off x="5337956" y="4593275"/>
            <a:ext cx="3669000" cy="0"/>
          </a:xfrm>
          <a:prstGeom prst="straightConnector1">
            <a:avLst/>
          </a:prstGeom>
          <a:noFill/>
          <a:ln cap="flat" cmpd="sng" w="9525">
            <a:solidFill>
              <a:schemeClr val="dk2"/>
            </a:solidFill>
            <a:prstDash val="solid"/>
            <a:round/>
            <a:headEnd len="med" w="med" type="none"/>
            <a:tailEnd len="med" w="med" type="none"/>
          </a:ln>
        </p:spPr>
      </p:cxnSp>
      <p:cxnSp>
        <p:nvCxnSpPr>
          <p:cNvPr id="736" name="Google Shape;736;p50"/>
          <p:cNvCxnSpPr/>
          <p:nvPr/>
        </p:nvCxnSpPr>
        <p:spPr>
          <a:xfrm rot="10800000">
            <a:off x="7652704" y="3286600"/>
            <a:ext cx="1331100" cy="1206900"/>
          </a:xfrm>
          <a:prstGeom prst="curvedConnector3">
            <a:avLst>
              <a:gd fmla="val 50000" name="adj1"/>
            </a:avLst>
          </a:prstGeom>
          <a:noFill/>
          <a:ln cap="flat" cmpd="sng" w="38100">
            <a:solidFill>
              <a:schemeClr val="dk2"/>
            </a:solidFill>
            <a:prstDash val="solid"/>
            <a:round/>
            <a:headEnd len="med" w="med" type="none"/>
            <a:tailEnd len="med" w="med" type="none"/>
          </a:ln>
        </p:spPr>
      </p:cxnSp>
      <p:cxnSp>
        <p:nvCxnSpPr>
          <p:cNvPr id="737" name="Google Shape;737;p50"/>
          <p:cNvCxnSpPr/>
          <p:nvPr/>
        </p:nvCxnSpPr>
        <p:spPr>
          <a:xfrm flipH="1" rot="10800000">
            <a:off x="5326426" y="3286625"/>
            <a:ext cx="2325600" cy="1184700"/>
          </a:xfrm>
          <a:prstGeom prst="curvedConnector3">
            <a:avLst>
              <a:gd fmla="val 59817" name="adj1"/>
            </a:avLst>
          </a:prstGeom>
          <a:noFill/>
          <a:ln cap="flat" cmpd="sng" w="38100">
            <a:solidFill>
              <a:schemeClr val="dk2"/>
            </a:solidFill>
            <a:prstDash val="solid"/>
            <a:round/>
            <a:headEnd len="med" w="med" type="none"/>
            <a:tailEnd len="med" w="med" type="none"/>
          </a:ln>
        </p:spPr>
      </p:cxnSp>
      <p:cxnSp>
        <p:nvCxnSpPr>
          <p:cNvPr id="738" name="Google Shape;738;p50"/>
          <p:cNvCxnSpPr/>
          <p:nvPr/>
        </p:nvCxnSpPr>
        <p:spPr>
          <a:xfrm flipH="1">
            <a:off x="7471325" y="3113825"/>
            <a:ext cx="9600" cy="1479300"/>
          </a:xfrm>
          <a:prstGeom prst="straightConnector1">
            <a:avLst/>
          </a:prstGeom>
          <a:noFill/>
          <a:ln cap="flat" cmpd="sng" w="9525">
            <a:solidFill>
              <a:schemeClr val="dk2"/>
            </a:solidFill>
            <a:prstDash val="solid"/>
            <a:round/>
            <a:headEnd len="med" w="med" type="none"/>
            <a:tailEnd len="med" w="med" type="none"/>
          </a:ln>
        </p:spPr>
      </p:cxnSp>
      <p:cxnSp>
        <p:nvCxnSpPr>
          <p:cNvPr id="739" name="Google Shape;739;p50"/>
          <p:cNvCxnSpPr/>
          <p:nvPr/>
        </p:nvCxnSpPr>
        <p:spPr>
          <a:xfrm flipH="1">
            <a:off x="7284025" y="3177850"/>
            <a:ext cx="300" cy="1407000"/>
          </a:xfrm>
          <a:prstGeom prst="straightConnector1">
            <a:avLst/>
          </a:prstGeom>
          <a:noFill/>
          <a:ln cap="flat" cmpd="sng" w="9525">
            <a:solidFill>
              <a:schemeClr val="dk2"/>
            </a:solidFill>
            <a:prstDash val="lgDash"/>
            <a:round/>
            <a:headEnd len="med" w="med" type="none"/>
            <a:tailEnd len="med" w="med" type="none"/>
          </a:ln>
        </p:spPr>
      </p:cxnSp>
      <p:cxnSp>
        <p:nvCxnSpPr>
          <p:cNvPr id="740" name="Google Shape;740;p50"/>
          <p:cNvCxnSpPr/>
          <p:nvPr/>
        </p:nvCxnSpPr>
        <p:spPr>
          <a:xfrm flipH="1">
            <a:off x="7741200" y="3177850"/>
            <a:ext cx="15600" cy="14070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50"/>
          <p:cNvSpPr txBox="1"/>
          <p:nvPr/>
        </p:nvSpPr>
        <p:spPr>
          <a:xfrm>
            <a:off x="6952925" y="2755925"/>
            <a:ext cx="909000" cy="3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Median</a:t>
            </a:r>
            <a:endParaRPr sz="1000">
              <a:latin typeface="Calibri"/>
              <a:ea typeface="Calibri"/>
              <a:cs typeface="Calibri"/>
              <a:sym typeface="Calibri"/>
            </a:endParaRPr>
          </a:p>
        </p:txBody>
      </p:sp>
      <p:sp>
        <p:nvSpPr>
          <p:cNvPr id="742" name="Google Shape;742;p50"/>
          <p:cNvSpPr txBox="1"/>
          <p:nvPr/>
        </p:nvSpPr>
        <p:spPr>
          <a:xfrm>
            <a:off x="6495725" y="2984525"/>
            <a:ext cx="909000" cy="2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Mean </a:t>
            </a:r>
            <a:r>
              <a:rPr lang="en" sz="1000">
                <a:solidFill>
                  <a:schemeClr val="dk1"/>
                </a:solidFill>
                <a:latin typeface="Calibri"/>
                <a:ea typeface="Calibri"/>
                <a:cs typeface="Calibri"/>
                <a:sym typeface="Calibri"/>
              </a:rPr>
              <a:t>(𝝁)</a:t>
            </a:r>
            <a:endParaRPr sz="1000">
              <a:latin typeface="Calibri"/>
              <a:ea typeface="Calibri"/>
              <a:cs typeface="Calibri"/>
              <a:sym typeface="Calibri"/>
            </a:endParaRPr>
          </a:p>
        </p:txBody>
      </p:sp>
      <p:sp>
        <p:nvSpPr>
          <p:cNvPr id="743" name="Google Shape;743;p50"/>
          <p:cNvSpPr txBox="1"/>
          <p:nvPr/>
        </p:nvSpPr>
        <p:spPr>
          <a:xfrm>
            <a:off x="7638725" y="2908325"/>
            <a:ext cx="909000" cy="2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Mode</a:t>
            </a:r>
            <a:endParaRPr sz="1000">
              <a:latin typeface="Calibri"/>
              <a:ea typeface="Calibri"/>
              <a:cs typeface="Calibri"/>
              <a:sym typeface="Calibri"/>
            </a:endParaRPr>
          </a:p>
        </p:txBody>
      </p:sp>
      <p:sp>
        <p:nvSpPr>
          <p:cNvPr id="744" name="Google Shape;744;p50"/>
          <p:cNvSpPr txBox="1"/>
          <p:nvPr/>
        </p:nvSpPr>
        <p:spPr>
          <a:xfrm>
            <a:off x="94925" y="2984525"/>
            <a:ext cx="2796000" cy="3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Calibri"/>
                <a:ea typeface="Calibri"/>
                <a:cs typeface="Calibri"/>
                <a:sym typeface="Calibri"/>
              </a:rPr>
              <a:t>Mean &gt; Median &gt; Mode</a:t>
            </a:r>
            <a:endParaRPr b="1" sz="1000">
              <a:latin typeface="Calibri"/>
              <a:ea typeface="Calibri"/>
              <a:cs typeface="Calibri"/>
              <a:sym typeface="Calibri"/>
            </a:endParaRPr>
          </a:p>
        </p:txBody>
      </p:sp>
      <p:sp>
        <p:nvSpPr>
          <p:cNvPr id="745" name="Google Shape;745;p50"/>
          <p:cNvSpPr txBox="1"/>
          <p:nvPr/>
        </p:nvSpPr>
        <p:spPr>
          <a:xfrm>
            <a:off x="3523925" y="3746525"/>
            <a:ext cx="2796000" cy="3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Calibri"/>
                <a:ea typeface="Calibri"/>
                <a:cs typeface="Calibri"/>
                <a:sym typeface="Calibri"/>
              </a:rPr>
              <a:t>Mean = Median = Mode</a:t>
            </a:r>
            <a:endParaRPr b="1" sz="1000">
              <a:latin typeface="Calibri"/>
              <a:ea typeface="Calibri"/>
              <a:cs typeface="Calibri"/>
              <a:sym typeface="Calibri"/>
            </a:endParaRPr>
          </a:p>
        </p:txBody>
      </p:sp>
      <p:sp>
        <p:nvSpPr>
          <p:cNvPr id="746" name="Google Shape;746;p50"/>
          <p:cNvSpPr txBox="1"/>
          <p:nvPr/>
        </p:nvSpPr>
        <p:spPr>
          <a:xfrm>
            <a:off x="5200325" y="4813325"/>
            <a:ext cx="4020000" cy="3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Calibri"/>
                <a:ea typeface="Calibri"/>
                <a:cs typeface="Calibri"/>
                <a:sym typeface="Calibri"/>
              </a:rPr>
              <a:t>Mean &lt; Median &lt; Mode</a:t>
            </a:r>
            <a:r>
              <a:rPr lang="en" sz="1000">
                <a:latin typeface="Calibri"/>
                <a:ea typeface="Calibri"/>
                <a:cs typeface="Calibri"/>
                <a:sym typeface="Calibri"/>
              </a:rPr>
              <a:t> / Skewness is a -ve Number</a:t>
            </a:r>
            <a:endParaRPr sz="1000">
              <a:latin typeface="Calibri"/>
              <a:ea typeface="Calibri"/>
              <a:cs typeface="Calibri"/>
              <a:sym typeface="Calibri"/>
            </a:endParaRPr>
          </a:p>
        </p:txBody>
      </p:sp>
      <p:sp>
        <p:nvSpPr>
          <p:cNvPr id="747" name="Google Shape;747;p50"/>
          <p:cNvSpPr txBox="1"/>
          <p:nvPr/>
        </p:nvSpPr>
        <p:spPr>
          <a:xfrm>
            <a:off x="1390325" y="927125"/>
            <a:ext cx="909000" cy="3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Median</a:t>
            </a:r>
            <a:endParaRPr sz="1200">
              <a:latin typeface="Calibri"/>
              <a:ea typeface="Calibri"/>
              <a:cs typeface="Calibri"/>
              <a:sym typeface="Calibri"/>
            </a:endParaRPr>
          </a:p>
        </p:txBody>
      </p:sp>
      <p:sp>
        <p:nvSpPr>
          <p:cNvPr id="748" name="Google Shape;748;p50"/>
          <p:cNvSpPr txBox="1"/>
          <p:nvPr/>
        </p:nvSpPr>
        <p:spPr>
          <a:xfrm>
            <a:off x="1695125" y="1155725"/>
            <a:ext cx="909000" cy="3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Mean (𝝁)</a:t>
            </a:r>
            <a:endParaRPr sz="1200">
              <a:latin typeface="Calibri"/>
              <a:ea typeface="Calibri"/>
              <a:cs typeface="Calibri"/>
              <a:sym typeface="Calibri"/>
            </a:endParaRPr>
          </a:p>
        </p:txBody>
      </p:sp>
      <p:sp>
        <p:nvSpPr>
          <p:cNvPr id="749" name="Google Shape;749;p50"/>
          <p:cNvSpPr txBox="1"/>
          <p:nvPr/>
        </p:nvSpPr>
        <p:spPr>
          <a:xfrm>
            <a:off x="399725" y="1003325"/>
            <a:ext cx="909000" cy="3111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Mode</a:t>
            </a:r>
            <a:endParaRPr sz="1200">
              <a:latin typeface="Calibri"/>
              <a:ea typeface="Calibri"/>
              <a:cs typeface="Calibri"/>
              <a:sym typeface="Calibri"/>
            </a:endParaRPr>
          </a:p>
        </p:txBody>
      </p:sp>
      <p:sp>
        <p:nvSpPr>
          <p:cNvPr id="750" name="Google Shape;750;p50"/>
          <p:cNvSpPr txBox="1"/>
          <p:nvPr>
            <p:ph idx="1" type="body"/>
          </p:nvPr>
        </p:nvSpPr>
        <p:spPr>
          <a:xfrm>
            <a:off x="5674725" y="774725"/>
            <a:ext cx="3275100" cy="3111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1600"/>
              </a:spcAft>
              <a:buNone/>
            </a:pPr>
            <a:r>
              <a:rPr i="1" lang="en" sz="1000">
                <a:solidFill>
                  <a:srgbClr val="333333"/>
                </a:solidFill>
                <a:highlight>
                  <a:srgbClr val="FFFFFF"/>
                </a:highlight>
                <a:latin typeface="Calibri"/>
                <a:ea typeface="Calibri"/>
                <a:cs typeface="Calibri"/>
                <a:sym typeface="Calibri"/>
              </a:rPr>
              <a:t>Formula for calculating the Skewness for a population is</a:t>
            </a:r>
            <a:endParaRPr i="1" sz="1000">
              <a:solidFill>
                <a:srgbClr val="333333"/>
              </a:solidFill>
              <a:highlight>
                <a:srgbClr val="FFFFFF"/>
              </a:highlight>
              <a:latin typeface="Calibri"/>
              <a:ea typeface="Calibri"/>
              <a:cs typeface="Calibri"/>
              <a:sym typeface="Calibri"/>
            </a:endParaRPr>
          </a:p>
        </p:txBody>
      </p:sp>
      <p:sp>
        <p:nvSpPr>
          <p:cNvPr id="751" name="Google Shape;751;p50"/>
          <p:cNvSpPr txBox="1"/>
          <p:nvPr/>
        </p:nvSpPr>
        <p:spPr>
          <a:xfrm>
            <a:off x="94925" y="3213125"/>
            <a:ext cx="2796000" cy="3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Skewness is +ve Number</a:t>
            </a:r>
            <a:endParaRPr sz="1000">
              <a:latin typeface="Calibri"/>
              <a:ea typeface="Calibri"/>
              <a:cs typeface="Calibri"/>
              <a:sym typeface="Calibri"/>
            </a:endParaRPr>
          </a:p>
        </p:txBody>
      </p:sp>
      <p:sp>
        <p:nvSpPr>
          <p:cNvPr id="752" name="Google Shape;752;p50"/>
          <p:cNvSpPr txBox="1"/>
          <p:nvPr/>
        </p:nvSpPr>
        <p:spPr>
          <a:xfrm>
            <a:off x="3523925" y="3898925"/>
            <a:ext cx="2796000" cy="3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Skewness is Zero</a:t>
            </a:r>
            <a:endParaRPr sz="1000">
              <a:latin typeface="Calibri"/>
              <a:ea typeface="Calibri"/>
              <a:cs typeface="Calibri"/>
              <a:sym typeface="Calibri"/>
            </a:endParaRPr>
          </a:p>
        </p:txBody>
      </p:sp>
      <p:pic>
        <p:nvPicPr>
          <p:cNvPr id="753" name="Google Shape;753;p50"/>
          <p:cNvPicPr preferRelativeResize="0"/>
          <p:nvPr/>
        </p:nvPicPr>
        <p:blipFill>
          <a:blip r:embed="rId3">
            <a:alphaModFix/>
          </a:blip>
          <a:stretch>
            <a:fillRect/>
          </a:stretch>
        </p:blipFill>
        <p:spPr>
          <a:xfrm>
            <a:off x="6720238" y="1079525"/>
            <a:ext cx="1320170" cy="572700"/>
          </a:xfrm>
          <a:prstGeom prst="rect">
            <a:avLst/>
          </a:prstGeom>
          <a:noFill/>
          <a:ln>
            <a:noFill/>
          </a:ln>
        </p:spPr>
      </p:pic>
      <p:sp>
        <p:nvSpPr>
          <p:cNvPr id="754" name="Google Shape;754;p50"/>
          <p:cNvSpPr/>
          <p:nvPr/>
        </p:nvSpPr>
        <p:spPr>
          <a:xfrm>
            <a:off x="179575" y="4074525"/>
            <a:ext cx="3091800" cy="69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0"/>
          <p:cNvSpPr txBox="1"/>
          <p:nvPr>
            <p:ph idx="1" type="body"/>
          </p:nvPr>
        </p:nvSpPr>
        <p:spPr>
          <a:xfrm>
            <a:off x="246400" y="4074525"/>
            <a:ext cx="2999100" cy="739500"/>
          </a:xfrm>
          <a:prstGeom prst="rect">
            <a:avLst/>
          </a:prstGeom>
          <a:noFill/>
        </p:spPr>
        <p:txBody>
          <a:bodyPr anchorCtr="0" anchor="t" bIns="91425" lIns="91425" spcFirstLastPara="1" rIns="91425" wrap="square" tIns="91425">
            <a:noAutofit/>
          </a:bodyPr>
          <a:lstStyle/>
          <a:p>
            <a:pPr indent="0" lvl="0" marL="0" rtl="0" algn="just">
              <a:spcBef>
                <a:spcPts val="0"/>
              </a:spcBef>
              <a:spcAft>
                <a:spcPts val="1600"/>
              </a:spcAft>
              <a:buNone/>
            </a:pPr>
            <a:r>
              <a:rPr lang="en" sz="1000">
                <a:solidFill>
                  <a:srgbClr val="333333"/>
                </a:solidFill>
                <a:highlight>
                  <a:srgbClr val="FFFFFF"/>
                </a:highlight>
                <a:latin typeface="Calibri"/>
                <a:ea typeface="Calibri"/>
                <a:cs typeface="Calibri"/>
                <a:sym typeface="Calibri"/>
              </a:rPr>
              <a:t>Two distributions that have the same mean, variance, and skewness could still be significantly different in their shape. We may then look at their </a:t>
            </a:r>
            <a:r>
              <a:rPr b="1" lang="en" sz="1000">
                <a:solidFill>
                  <a:srgbClr val="333333"/>
                </a:solidFill>
                <a:highlight>
                  <a:srgbClr val="FFFFFF"/>
                </a:highlight>
                <a:latin typeface="Calibri"/>
                <a:ea typeface="Calibri"/>
                <a:cs typeface="Calibri"/>
                <a:sym typeface="Calibri"/>
              </a:rPr>
              <a:t>Kurtosis</a:t>
            </a:r>
            <a:r>
              <a:rPr lang="en" sz="1000">
                <a:solidFill>
                  <a:srgbClr val="333333"/>
                </a:solidFill>
                <a:highlight>
                  <a:srgbClr val="FFFFFF"/>
                </a:highlight>
                <a:latin typeface="Calibri"/>
                <a:ea typeface="Calibri"/>
                <a:cs typeface="Calibri"/>
                <a:sym typeface="Calibri"/>
              </a:rPr>
              <a:t>.</a:t>
            </a:r>
            <a:endParaRPr sz="1000">
              <a:solidFill>
                <a:srgbClr val="333333"/>
              </a:solidFill>
              <a:highlight>
                <a:srgbClr val="FFFFFF"/>
              </a:highlight>
              <a:latin typeface="Calibri"/>
              <a:ea typeface="Calibri"/>
              <a:cs typeface="Calibri"/>
              <a:sym typeface="Calibri"/>
            </a:endParaRPr>
          </a:p>
        </p:txBody>
      </p:sp>
      <p:sp>
        <p:nvSpPr>
          <p:cNvPr id="756" name="Google Shape;756;p50"/>
          <p:cNvSpPr txBox="1"/>
          <p:nvPr>
            <p:ph idx="1" type="body"/>
          </p:nvPr>
        </p:nvSpPr>
        <p:spPr>
          <a:xfrm>
            <a:off x="5694550" y="1625625"/>
            <a:ext cx="3181800" cy="2496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rPr b="1" i="1" lang="en" sz="1000" u="sng">
                <a:solidFill>
                  <a:srgbClr val="333333"/>
                </a:solidFill>
                <a:highlight>
                  <a:srgbClr val="FFFFFF"/>
                </a:highlight>
                <a:latin typeface="Calibri"/>
                <a:ea typeface="Calibri"/>
                <a:cs typeface="Calibri"/>
                <a:sym typeface="Calibri"/>
              </a:rPr>
              <a:t>Rules of Skewness</a:t>
            </a:r>
            <a:endParaRPr i="1" sz="1000">
              <a:solidFill>
                <a:srgbClr val="333333"/>
              </a:solidFill>
              <a:highlight>
                <a:srgbClr val="FFFFFF"/>
              </a:highlight>
              <a:latin typeface="Calibri"/>
              <a:ea typeface="Calibri"/>
              <a:cs typeface="Calibri"/>
              <a:sym typeface="Calibri"/>
            </a:endParaRPr>
          </a:p>
        </p:txBody>
      </p:sp>
      <p:sp>
        <p:nvSpPr>
          <p:cNvPr id="757" name="Google Shape;757;p50"/>
          <p:cNvSpPr txBox="1"/>
          <p:nvPr>
            <p:ph idx="1" type="body"/>
          </p:nvPr>
        </p:nvSpPr>
        <p:spPr>
          <a:xfrm>
            <a:off x="5710775" y="1869625"/>
            <a:ext cx="3275100" cy="739500"/>
          </a:xfrm>
          <a:prstGeom prst="rect">
            <a:avLst/>
          </a:prstGeom>
          <a:noFill/>
        </p:spPr>
        <p:txBody>
          <a:bodyPr anchorCtr="0" anchor="t" bIns="91425" lIns="91425" spcFirstLastPara="1" rIns="91425" wrap="square" tIns="91425">
            <a:noAutofit/>
          </a:bodyPr>
          <a:lstStyle/>
          <a:p>
            <a:pPr indent="-292100" lvl="0" marL="457200" rtl="0" algn="l">
              <a:spcBef>
                <a:spcPts val="0"/>
              </a:spcBef>
              <a:spcAft>
                <a:spcPts val="0"/>
              </a:spcAft>
              <a:buClr>
                <a:srgbClr val="333333"/>
              </a:buClr>
              <a:buSzPts val="1000"/>
              <a:buFont typeface="Calibri"/>
              <a:buChar char="●"/>
            </a:pPr>
            <a:r>
              <a:rPr i="1" lang="en" sz="1000">
                <a:solidFill>
                  <a:srgbClr val="333333"/>
                </a:solidFill>
                <a:highlight>
                  <a:schemeClr val="lt1"/>
                </a:highlight>
                <a:latin typeface="Calibri"/>
                <a:ea typeface="Calibri"/>
                <a:cs typeface="Calibri"/>
                <a:sym typeface="Calibri"/>
              </a:rPr>
              <a:t>Highly Skewed when &lt;(-1) or &gt;1</a:t>
            </a:r>
            <a:endParaRPr i="1" sz="1000">
              <a:solidFill>
                <a:srgbClr val="333333"/>
              </a:solidFill>
              <a:highlight>
                <a:schemeClr val="lt1"/>
              </a:highlight>
              <a:latin typeface="Calibri"/>
              <a:ea typeface="Calibri"/>
              <a:cs typeface="Calibri"/>
              <a:sym typeface="Calibri"/>
            </a:endParaRPr>
          </a:p>
          <a:p>
            <a:pPr indent="-292100" lvl="0" marL="457200" rtl="0" algn="l">
              <a:spcBef>
                <a:spcPts val="0"/>
              </a:spcBef>
              <a:spcAft>
                <a:spcPts val="0"/>
              </a:spcAft>
              <a:buClr>
                <a:srgbClr val="333333"/>
              </a:buClr>
              <a:buSzPts val="1000"/>
              <a:buFont typeface="Calibri"/>
              <a:buChar char="●"/>
            </a:pPr>
            <a:r>
              <a:rPr i="1" lang="en" sz="1000">
                <a:solidFill>
                  <a:srgbClr val="333333"/>
                </a:solidFill>
                <a:highlight>
                  <a:schemeClr val="lt1"/>
                </a:highlight>
                <a:latin typeface="Calibri"/>
                <a:ea typeface="Calibri"/>
                <a:cs typeface="Calibri"/>
                <a:sym typeface="Calibri"/>
              </a:rPr>
              <a:t>Moderately Skewed when &lt;(-0.5) or &gt; 0.5</a:t>
            </a:r>
            <a:endParaRPr i="1" sz="1000">
              <a:solidFill>
                <a:srgbClr val="333333"/>
              </a:solidFill>
              <a:highlight>
                <a:schemeClr val="lt1"/>
              </a:highlight>
              <a:latin typeface="Calibri"/>
              <a:ea typeface="Calibri"/>
              <a:cs typeface="Calibri"/>
              <a:sym typeface="Calibri"/>
            </a:endParaRPr>
          </a:p>
          <a:p>
            <a:pPr indent="-292100" lvl="0" marL="457200" rtl="0" algn="l">
              <a:spcBef>
                <a:spcPts val="0"/>
              </a:spcBef>
              <a:spcAft>
                <a:spcPts val="0"/>
              </a:spcAft>
              <a:buClr>
                <a:srgbClr val="333333"/>
              </a:buClr>
              <a:buSzPts val="1000"/>
              <a:buFont typeface="Calibri"/>
              <a:buChar char="●"/>
            </a:pPr>
            <a:r>
              <a:rPr i="1" lang="en" sz="1000">
                <a:solidFill>
                  <a:srgbClr val="333333"/>
                </a:solidFill>
                <a:highlight>
                  <a:schemeClr val="lt1"/>
                </a:highlight>
                <a:latin typeface="Calibri"/>
                <a:ea typeface="Calibri"/>
                <a:cs typeface="Calibri"/>
                <a:sym typeface="Calibri"/>
              </a:rPr>
              <a:t>Approximates Normal or Symmetric when between -0.5 and 0.5</a:t>
            </a:r>
            <a:endParaRPr sz="1000">
              <a:solidFill>
                <a:srgbClr val="333333"/>
              </a:solidFill>
              <a:highlight>
                <a:srgbClr val="FFFFFF"/>
              </a:highlight>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51"/>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Skewness &amp; Kurtosis</a:t>
            </a:r>
            <a:endParaRPr>
              <a:latin typeface="Calibri"/>
              <a:ea typeface="Calibri"/>
              <a:cs typeface="Calibri"/>
              <a:sym typeface="Calibri"/>
            </a:endParaRPr>
          </a:p>
        </p:txBody>
      </p:sp>
      <p:sp>
        <p:nvSpPr>
          <p:cNvPr id="763" name="Google Shape;763;p51"/>
          <p:cNvSpPr txBox="1"/>
          <p:nvPr>
            <p:ph idx="1" type="body"/>
          </p:nvPr>
        </p:nvSpPr>
        <p:spPr>
          <a:xfrm>
            <a:off x="90425" y="466675"/>
            <a:ext cx="8284800" cy="4323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rPr lang="en" sz="1300">
                <a:solidFill>
                  <a:srgbClr val="333333"/>
                </a:solidFill>
                <a:highlight>
                  <a:srgbClr val="FFFFFF"/>
                </a:highlight>
                <a:latin typeface="Calibri"/>
                <a:ea typeface="Calibri"/>
                <a:cs typeface="Calibri"/>
                <a:sym typeface="Calibri"/>
              </a:rPr>
              <a:t>Kurtosis</a:t>
            </a:r>
            <a:r>
              <a:rPr lang="en" sz="1300">
                <a:solidFill>
                  <a:srgbClr val="333333"/>
                </a:solidFill>
                <a:highlight>
                  <a:srgbClr val="FFFFFF"/>
                </a:highlight>
                <a:latin typeface="Calibri"/>
                <a:ea typeface="Calibri"/>
                <a:cs typeface="Calibri"/>
                <a:sym typeface="Calibri"/>
              </a:rPr>
              <a:t> is the measure of peakedness of a distribution.</a:t>
            </a:r>
            <a:endParaRPr sz="1300">
              <a:solidFill>
                <a:srgbClr val="333333"/>
              </a:solidFill>
              <a:highlight>
                <a:srgbClr val="FFFFFF"/>
              </a:highlight>
              <a:latin typeface="Calibri"/>
              <a:ea typeface="Calibri"/>
              <a:cs typeface="Calibri"/>
              <a:sym typeface="Calibri"/>
            </a:endParaRPr>
          </a:p>
        </p:txBody>
      </p:sp>
      <p:sp>
        <p:nvSpPr>
          <p:cNvPr id="764" name="Google Shape;764;p51"/>
          <p:cNvSpPr/>
          <p:nvPr/>
        </p:nvSpPr>
        <p:spPr>
          <a:xfrm>
            <a:off x="4008625" y="898975"/>
            <a:ext cx="4955100" cy="4011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1"/>
          <p:cNvSpPr txBox="1"/>
          <p:nvPr>
            <p:ph idx="1" type="body"/>
          </p:nvPr>
        </p:nvSpPr>
        <p:spPr>
          <a:xfrm>
            <a:off x="4092075" y="1155725"/>
            <a:ext cx="4748400" cy="2638200"/>
          </a:xfrm>
          <a:prstGeom prst="rect">
            <a:avLst/>
          </a:prstGeom>
          <a:noFill/>
        </p:spPr>
        <p:txBody>
          <a:bodyPr anchorCtr="0" anchor="t" bIns="91425" lIns="91425" spcFirstLastPara="1" rIns="91425" wrap="square" tIns="91425">
            <a:noAutofit/>
          </a:bodyPr>
          <a:lstStyle/>
          <a:p>
            <a:pPr indent="-304800" lvl="0" marL="457200" rtl="0" algn="just">
              <a:spcBef>
                <a:spcPts val="0"/>
              </a:spcBef>
              <a:spcAft>
                <a:spcPts val="0"/>
              </a:spcAft>
              <a:buClr>
                <a:srgbClr val="333333"/>
              </a:buClr>
              <a:buSzPts val="1200"/>
              <a:buFont typeface="Calibri"/>
              <a:buChar char="●"/>
            </a:pPr>
            <a:r>
              <a:rPr lang="en" sz="1200">
                <a:solidFill>
                  <a:srgbClr val="333333"/>
                </a:solidFill>
                <a:highlight>
                  <a:srgbClr val="FFFFFF"/>
                </a:highlight>
                <a:latin typeface="Calibri"/>
                <a:ea typeface="Calibri"/>
                <a:cs typeface="Calibri"/>
                <a:sym typeface="Calibri"/>
              </a:rPr>
              <a:t>Larger the Kurtosis more peaked the distribution</a:t>
            </a:r>
            <a:endParaRPr sz="1200">
              <a:solidFill>
                <a:srgbClr val="333333"/>
              </a:solidFill>
              <a:highlight>
                <a:srgbClr val="FFFFFF"/>
              </a:highlight>
              <a:latin typeface="Calibri"/>
              <a:ea typeface="Calibri"/>
              <a:cs typeface="Calibri"/>
              <a:sym typeface="Calibri"/>
            </a:endParaRPr>
          </a:p>
          <a:p>
            <a:pPr indent="-304800" lvl="0" marL="457200" rtl="0" algn="just">
              <a:spcBef>
                <a:spcPts val="0"/>
              </a:spcBef>
              <a:spcAft>
                <a:spcPts val="0"/>
              </a:spcAft>
              <a:buClr>
                <a:srgbClr val="333333"/>
              </a:buClr>
              <a:buSzPts val="1200"/>
              <a:buFont typeface="Calibri"/>
              <a:buChar char="●"/>
            </a:pPr>
            <a:r>
              <a:rPr lang="en" sz="1200">
                <a:solidFill>
                  <a:srgbClr val="333333"/>
                </a:solidFill>
                <a:highlight>
                  <a:srgbClr val="FFFFFF"/>
                </a:highlight>
                <a:latin typeface="Calibri"/>
                <a:ea typeface="Calibri"/>
                <a:cs typeface="Calibri"/>
                <a:sym typeface="Calibri"/>
              </a:rPr>
              <a:t>Kurtosis is calculated and reported either as an absolute or a relative value</a:t>
            </a:r>
            <a:endParaRPr sz="1200">
              <a:solidFill>
                <a:srgbClr val="333333"/>
              </a:solidFill>
              <a:highlight>
                <a:srgbClr val="FFFFFF"/>
              </a:highlight>
              <a:latin typeface="Calibri"/>
              <a:ea typeface="Calibri"/>
              <a:cs typeface="Calibri"/>
              <a:sym typeface="Calibri"/>
            </a:endParaRPr>
          </a:p>
          <a:p>
            <a:pPr indent="-304800" lvl="0" marL="457200" rtl="0" algn="just">
              <a:spcBef>
                <a:spcPts val="0"/>
              </a:spcBef>
              <a:spcAft>
                <a:spcPts val="0"/>
              </a:spcAft>
              <a:buClr>
                <a:srgbClr val="333333"/>
              </a:buClr>
              <a:buSzPts val="1200"/>
              <a:buChar char="●"/>
            </a:pPr>
            <a:r>
              <a:rPr lang="en" sz="1200">
                <a:solidFill>
                  <a:srgbClr val="333333"/>
                </a:solidFill>
                <a:highlight>
                  <a:srgbClr val="FFFFFF"/>
                </a:highlight>
                <a:latin typeface="Calibri"/>
                <a:ea typeface="Calibri"/>
                <a:cs typeface="Calibri"/>
                <a:sym typeface="Calibri"/>
              </a:rPr>
              <a:t>Absolute Kurtosis is always a positive number and Relative Kurtosis can be a negative number. But usually we work with </a:t>
            </a:r>
            <a:r>
              <a:rPr b="1" lang="en" sz="1200">
                <a:solidFill>
                  <a:srgbClr val="333333"/>
                </a:solidFill>
                <a:highlight>
                  <a:srgbClr val="FFFFFF"/>
                </a:highlight>
                <a:latin typeface="Calibri"/>
                <a:ea typeface="Calibri"/>
                <a:cs typeface="Calibri"/>
                <a:sym typeface="Calibri"/>
              </a:rPr>
              <a:t>Relative Kurtosis</a:t>
            </a:r>
            <a:r>
              <a:rPr lang="en" sz="1200">
                <a:solidFill>
                  <a:srgbClr val="333333"/>
                </a:solidFill>
                <a:highlight>
                  <a:srgbClr val="FFFFFF"/>
                </a:highlight>
                <a:latin typeface="Calibri"/>
                <a:ea typeface="Calibri"/>
                <a:cs typeface="Calibri"/>
                <a:sym typeface="Calibri"/>
              </a:rPr>
              <a:t> only</a:t>
            </a:r>
            <a:endParaRPr sz="1200">
              <a:solidFill>
                <a:srgbClr val="333333"/>
              </a:solidFill>
              <a:highlight>
                <a:srgbClr val="FFFFFF"/>
              </a:highlight>
              <a:latin typeface="Calibri"/>
              <a:ea typeface="Calibri"/>
              <a:cs typeface="Calibri"/>
              <a:sym typeface="Calibri"/>
            </a:endParaRPr>
          </a:p>
          <a:p>
            <a:pPr indent="-304800" lvl="0" marL="457200" rtl="0" algn="just">
              <a:spcBef>
                <a:spcPts val="0"/>
              </a:spcBef>
              <a:spcAft>
                <a:spcPts val="0"/>
              </a:spcAft>
              <a:buClr>
                <a:srgbClr val="333333"/>
              </a:buClr>
              <a:buSzPts val="1200"/>
              <a:buFont typeface="Calibri"/>
              <a:buChar char="●"/>
            </a:pPr>
            <a:r>
              <a:rPr lang="en" sz="1200">
                <a:solidFill>
                  <a:srgbClr val="333333"/>
                </a:solidFill>
                <a:highlight>
                  <a:srgbClr val="FFFFFF"/>
                </a:highlight>
                <a:latin typeface="Calibri"/>
                <a:ea typeface="Calibri"/>
                <a:cs typeface="Calibri"/>
                <a:sym typeface="Calibri"/>
              </a:rPr>
              <a:t>Absolute Kurtosis for a Normal Distribution is 3.</a:t>
            </a:r>
            <a:endParaRPr sz="1200">
              <a:solidFill>
                <a:srgbClr val="333333"/>
              </a:solidFill>
              <a:highlight>
                <a:srgbClr val="FFFFFF"/>
              </a:highlight>
              <a:latin typeface="Calibri"/>
              <a:ea typeface="Calibri"/>
              <a:cs typeface="Calibri"/>
              <a:sym typeface="Calibri"/>
            </a:endParaRPr>
          </a:p>
          <a:p>
            <a:pPr indent="-304800" lvl="0" marL="457200" rtl="0" algn="just">
              <a:spcBef>
                <a:spcPts val="0"/>
              </a:spcBef>
              <a:spcAft>
                <a:spcPts val="0"/>
              </a:spcAft>
              <a:buClr>
                <a:srgbClr val="333333"/>
              </a:buClr>
              <a:buSzPts val="1200"/>
              <a:buChar char="●"/>
            </a:pPr>
            <a:r>
              <a:rPr b="1" lang="en" sz="1200">
                <a:solidFill>
                  <a:srgbClr val="CC0000"/>
                </a:solidFill>
                <a:highlight>
                  <a:srgbClr val="FFFFFF"/>
                </a:highlight>
                <a:latin typeface="Calibri"/>
                <a:ea typeface="Calibri"/>
                <a:cs typeface="Calibri"/>
                <a:sym typeface="Calibri"/>
              </a:rPr>
              <a:t>Relative Kurtosis = Absolute Kurtosis (-) 3.</a:t>
            </a:r>
            <a:r>
              <a:rPr lang="en" sz="1200">
                <a:solidFill>
                  <a:srgbClr val="333333"/>
                </a:solidFill>
                <a:highlight>
                  <a:srgbClr val="FFFFFF"/>
                </a:highlight>
                <a:latin typeface="Calibri"/>
                <a:ea typeface="Calibri"/>
                <a:cs typeface="Calibri"/>
                <a:sym typeface="Calibri"/>
              </a:rPr>
              <a:t> </a:t>
            </a:r>
            <a:endParaRPr sz="1200">
              <a:solidFill>
                <a:srgbClr val="333333"/>
              </a:solidFill>
              <a:highlight>
                <a:srgbClr val="FFFFFF"/>
              </a:highlight>
              <a:latin typeface="Calibri"/>
              <a:ea typeface="Calibri"/>
              <a:cs typeface="Calibri"/>
              <a:sym typeface="Calibri"/>
            </a:endParaRPr>
          </a:p>
          <a:p>
            <a:pPr indent="-304800" lvl="0" marL="457200" rtl="0" algn="just">
              <a:spcBef>
                <a:spcPts val="0"/>
              </a:spcBef>
              <a:spcAft>
                <a:spcPts val="0"/>
              </a:spcAft>
              <a:buClr>
                <a:srgbClr val="333333"/>
              </a:buClr>
              <a:buSzPts val="1200"/>
              <a:buChar char="●"/>
            </a:pPr>
            <a:r>
              <a:rPr lang="en" sz="1200">
                <a:solidFill>
                  <a:srgbClr val="333333"/>
                </a:solidFill>
                <a:highlight>
                  <a:srgbClr val="FFFFFF"/>
                </a:highlight>
                <a:latin typeface="Calibri"/>
                <a:ea typeface="Calibri"/>
                <a:cs typeface="Calibri"/>
                <a:sym typeface="Calibri"/>
              </a:rPr>
              <a:t>Negative Kurtosis implies a flatter distribution compared to Normal distribution and it is called </a:t>
            </a:r>
            <a:r>
              <a:rPr b="1" i="1" lang="en" sz="1200">
                <a:solidFill>
                  <a:srgbClr val="333333"/>
                </a:solidFill>
                <a:highlight>
                  <a:srgbClr val="FFFFFF"/>
                </a:highlight>
                <a:latin typeface="Calibri"/>
                <a:ea typeface="Calibri"/>
                <a:cs typeface="Calibri"/>
                <a:sym typeface="Calibri"/>
              </a:rPr>
              <a:t>Platykurtic</a:t>
            </a:r>
            <a:r>
              <a:rPr lang="en" sz="1200">
                <a:solidFill>
                  <a:srgbClr val="333333"/>
                </a:solidFill>
                <a:highlight>
                  <a:srgbClr val="FFFFFF"/>
                </a:highlight>
                <a:latin typeface="Calibri"/>
                <a:ea typeface="Calibri"/>
                <a:cs typeface="Calibri"/>
                <a:sym typeface="Calibri"/>
              </a:rPr>
              <a:t> distribution</a:t>
            </a:r>
            <a:endParaRPr sz="1200">
              <a:solidFill>
                <a:srgbClr val="333333"/>
              </a:solidFill>
              <a:highlight>
                <a:srgbClr val="FFFFFF"/>
              </a:highlight>
              <a:latin typeface="Calibri"/>
              <a:ea typeface="Calibri"/>
              <a:cs typeface="Calibri"/>
              <a:sym typeface="Calibri"/>
            </a:endParaRPr>
          </a:p>
          <a:p>
            <a:pPr indent="-304800" lvl="0" marL="457200" rtl="0" algn="just">
              <a:spcBef>
                <a:spcPts val="0"/>
              </a:spcBef>
              <a:spcAft>
                <a:spcPts val="0"/>
              </a:spcAft>
              <a:buClr>
                <a:srgbClr val="333333"/>
              </a:buClr>
              <a:buSzPts val="1200"/>
              <a:buChar char="●"/>
            </a:pPr>
            <a:r>
              <a:rPr lang="en" sz="1200">
                <a:solidFill>
                  <a:srgbClr val="333333"/>
                </a:solidFill>
                <a:highlight>
                  <a:srgbClr val="FFFFFF"/>
                </a:highlight>
                <a:latin typeface="Calibri"/>
                <a:ea typeface="Calibri"/>
                <a:cs typeface="Calibri"/>
                <a:sym typeface="Calibri"/>
              </a:rPr>
              <a:t>Posi</a:t>
            </a:r>
            <a:r>
              <a:rPr lang="en" sz="1200">
                <a:solidFill>
                  <a:srgbClr val="333333"/>
                </a:solidFill>
                <a:highlight>
                  <a:srgbClr val="FFFFFF"/>
                </a:highlight>
                <a:latin typeface="Calibri"/>
                <a:ea typeface="Calibri"/>
                <a:cs typeface="Calibri"/>
                <a:sym typeface="Calibri"/>
              </a:rPr>
              <a:t>tive Kurtosis implies more peaked distribution compared to Normal distribution and it is called </a:t>
            </a:r>
            <a:r>
              <a:rPr b="1" i="1" lang="en" sz="1200">
                <a:solidFill>
                  <a:srgbClr val="333333"/>
                </a:solidFill>
                <a:highlight>
                  <a:srgbClr val="FFFFFF"/>
                </a:highlight>
                <a:latin typeface="Calibri"/>
                <a:ea typeface="Calibri"/>
                <a:cs typeface="Calibri"/>
                <a:sym typeface="Calibri"/>
              </a:rPr>
              <a:t>Leptokurtic</a:t>
            </a:r>
            <a:r>
              <a:rPr lang="en" sz="1200">
                <a:solidFill>
                  <a:srgbClr val="333333"/>
                </a:solidFill>
                <a:highlight>
                  <a:srgbClr val="FFFFFF"/>
                </a:highlight>
                <a:latin typeface="Calibri"/>
                <a:ea typeface="Calibri"/>
                <a:cs typeface="Calibri"/>
                <a:sym typeface="Calibri"/>
              </a:rPr>
              <a:t> distribution</a:t>
            </a:r>
            <a:endParaRPr sz="1200">
              <a:solidFill>
                <a:srgbClr val="333333"/>
              </a:solidFill>
              <a:highlight>
                <a:srgbClr val="FFFFFF"/>
              </a:highlight>
              <a:latin typeface="Calibri"/>
              <a:ea typeface="Calibri"/>
              <a:cs typeface="Calibri"/>
              <a:sym typeface="Calibri"/>
            </a:endParaRPr>
          </a:p>
        </p:txBody>
      </p:sp>
      <p:pic>
        <p:nvPicPr>
          <p:cNvPr id="766" name="Google Shape;766;p51"/>
          <p:cNvPicPr preferRelativeResize="0"/>
          <p:nvPr/>
        </p:nvPicPr>
        <p:blipFill>
          <a:blip r:embed="rId3">
            <a:alphaModFix/>
          </a:blip>
          <a:stretch>
            <a:fillRect/>
          </a:stretch>
        </p:blipFill>
        <p:spPr>
          <a:xfrm>
            <a:off x="1025574" y="3898300"/>
            <a:ext cx="1506300" cy="592987"/>
          </a:xfrm>
          <a:prstGeom prst="rect">
            <a:avLst/>
          </a:prstGeom>
          <a:noFill/>
          <a:ln>
            <a:noFill/>
          </a:ln>
          <a:effectLst>
            <a:outerShdw blurRad="57150" rotWithShape="0" algn="bl" dir="5400000" dist="19050">
              <a:srgbClr val="000000">
                <a:alpha val="50000"/>
              </a:srgbClr>
            </a:outerShdw>
          </a:effectLst>
        </p:spPr>
      </p:pic>
      <p:sp>
        <p:nvSpPr>
          <p:cNvPr id="767" name="Google Shape;767;p51"/>
          <p:cNvSpPr txBox="1"/>
          <p:nvPr>
            <p:ph idx="1" type="body"/>
          </p:nvPr>
        </p:nvSpPr>
        <p:spPr>
          <a:xfrm>
            <a:off x="55825" y="3510725"/>
            <a:ext cx="3810000" cy="4323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1600"/>
              </a:spcAft>
              <a:buNone/>
            </a:pPr>
            <a:r>
              <a:rPr b="1" lang="en" sz="1000" u="sng">
                <a:solidFill>
                  <a:srgbClr val="333333"/>
                </a:solidFill>
                <a:highlight>
                  <a:srgbClr val="FFFFFF"/>
                </a:highlight>
                <a:latin typeface="Calibri"/>
                <a:ea typeface="Calibri"/>
                <a:cs typeface="Calibri"/>
                <a:sym typeface="Calibri"/>
              </a:rPr>
              <a:t>Formula for calculating the Kurtosis for a population is</a:t>
            </a:r>
            <a:endParaRPr b="1" sz="1000" u="sng">
              <a:solidFill>
                <a:srgbClr val="333333"/>
              </a:solidFill>
              <a:highlight>
                <a:srgbClr val="FFFFFF"/>
              </a:highlight>
              <a:latin typeface="Calibri"/>
              <a:ea typeface="Calibri"/>
              <a:cs typeface="Calibri"/>
              <a:sym typeface="Calibri"/>
            </a:endParaRPr>
          </a:p>
        </p:txBody>
      </p:sp>
      <p:grpSp>
        <p:nvGrpSpPr>
          <p:cNvPr id="768" name="Google Shape;768;p51"/>
          <p:cNvGrpSpPr/>
          <p:nvPr/>
        </p:nvGrpSpPr>
        <p:grpSpPr>
          <a:xfrm>
            <a:off x="90427" y="1163685"/>
            <a:ext cx="3659886" cy="2055265"/>
            <a:chOff x="90425" y="935100"/>
            <a:chExt cx="3810000" cy="2148286"/>
          </a:xfrm>
        </p:grpSpPr>
        <p:pic>
          <p:nvPicPr>
            <p:cNvPr id="769" name="Google Shape;769;p51"/>
            <p:cNvPicPr preferRelativeResize="0"/>
            <p:nvPr/>
          </p:nvPicPr>
          <p:blipFill>
            <a:blip r:embed="rId4">
              <a:alphaModFix/>
            </a:blip>
            <a:stretch>
              <a:fillRect/>
            </a:stretch>
          </p:blipFill>
          <p:spPr>
            <a:xfrm>
              <a:off x="90425" y="935100"/>
              <a:ext cx="3810000" cy="2148286"/>
            </a:xfrm>
            <a:prstGeom prst="rect">
              <a:avLst/>
            </a:prstGeom>
            <a:noFill/>
            <a:ln>
              <a:noFill/>
            </a:ln>
            <a:effectLst>
              <a:outerShdw blurRad="57150" rotWithShape="0" algn="bl" dir="5400000" dist="19050">
                <a:srgbClr val="000000">
                  <a:alpha val="50000"/>
                </a:srgbClr>
              </a:outerShdw>
            </a:effectLst>
          </p:spPr>
        </p:pic>
        <p:sp>
          <p:nvSpPr>
            <p:cNvPr id="770" name="Google Shape;770;p51"/>
            <p:cNvSpPr txBox="1"/>
            <p:nvPr/>
          </p:nvSpPr>
          <p:spPr>
            <a:xfrm>
              <a:off x="2457125" y="1917725"/>
              <a:ext cx="909000" cy="235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800"/>
                <a:t>K = 3</a:t>
              </a:r>
              <a:endParaRPr sz="800"/>
            </a:p>
          </p:txBody>
        </p:sp>
        <p:sp>
          <p:nvSpPr>
            <p:cNvPr id="771" name="Google Shape;771;p51"/>
            <p:cNvSpPr txBox="1"/>
            <p:nvPr/>
          </p:nvSpPr>
          <p:spPr>
            <a:xfrm>
              <a:off x="2457125" y="1308125"/>
              <a:ext cx="909000" cy="235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800"/>
                <a:t>K &gt; 3</a:t>
              </a:r>
              <a:endParaRPr sz="800"/>
            </a:p>
          </p:txBody>
        </p:sp>
        <p:sp>
          <p:nvSpPr>
            <p:cNvPr id="772" name="Google Shape;772;p51"/>
            <p:cNvSpPr txBox="1"/>
            <p:nvPr/>
          </p:nvSpPr>
          <p:spPr>
            <a:xfrm>
              <a:off x="94925" y="2146325"/>
              <a:ext cx="909000" cy="235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800"/>
                <a:t>K &lt; 3</a:t>
              </a:r>
              <a:endParaRPr sz="800"/>
            </a:p>
          </p:txBody>
        </p:sp>
      </p:grpSp>
      <p:sp>
        <p:nvSpPr>
          <p:cNvPr id="773" name="Google Shape;773;p51"/>
          <p:cNvSpPr txBox="1"/>
          <p:nvPr>
            <p:ph idx="1" type="body"/>
          </p:nvPr>
        </p:nvSpPr>
        <p:spPr>
          <a:xfrm>
            <a:off x="4062925" y="4244125"/>
            <a:ext cx="4748400" cy="519300"/>
          </a:xfrm>
          <a:prstGeom prst="rect">
            <a:avLst/>
          </a:prstGeom>
          <a:noFill/>
        </p:spPr>
        <p:txBody>
          <a:bodyPr anchorCtr="0" anchor="t" bIns="91425" lIns="91425" spcFirstLastPara="1" rIns="91425" wrap="square" tIns="91425">
            <a:noAutofit/>
          </a:bodyPr>
          <a:lstStyle/>
          <a:p>
            <a:pPr indent="0" lvl="0" marL="0" rtl="0" algn="just">
              <a:spcBef>
                <a:spcPts val="0"/>
              </a:spcBef>
              <a:spcAft>
                <a:spcPts val="1600"/>
              </a:spcAft>
              <a:buNone/>
            </a:pPr>
            <a:r>
              <a:rPr b="1" i="1" lang="en" sz="1200">
                <a:solidFill>
                  <a:srgbClr val="333333"/>
                </a:solidFill>
                <a:highlight>
                  <a:srgbClr val="FFFFFF"/>
                </a:highlight>
                <a:latin typeface="Calibri"/>
                <a:ea typeface="Calibri"/>
                <a:cs typeface="Calibri"/>
                <a:sym typeface="Calibri"/>
              </a:rPr>
              <a:t>In general we look at the Skewness and treat the data. Kurtosis is not used much in data modelling to treat data.</a:t>
            </a:r>
            <a:endParaRPr b="1" i="1" sz="1200">
              <a:solidFill>
                <a:srgbClr val="333333"/>
              </a:solidFill>
              <a:highlight>
                <a:srgbClr val="FFFFFF"/>
              </a:highlight>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What is Statistics?</a:t>
            </a:r>
            <a:endParaRPr>
              <a:latin typeface="Calibri"/>
              <a:ea typeface="Calibri"/>
              <a:cs typeface="Calibri"/>
              <a:sym typeface="Calibri"/>
            </a:endParaRPr>
          </a:p>
        </p:txBody>
      </p:sp>
      <p:sp>
        <p:nvSpPr>
          <p:cNvPr id="104" name="Google Shape;104;p16"/>
          <p:cNvSpPr txBox="1"/>
          <p:nvPr>
            <p:ph idx="1" type="body"/>
          </p:nvPr>
        </p:nvSpPr>
        <p:spPr>
          <a:xfrm>
            <a:off x="166625" y="695275"/>
            <a:ext cx="5856600" cy="3399000"/>
          </a:xfrm>
          <a:prstGeom prst="rect">
            <a:avLst/>
          </a:prstGeom>
          <a:solidFill>
            <a:schemeClr val="lt1"/>
          </a:solidFill>
        </p:spPr>
        <p:txBody>
          <a:bodyPr anchorCtr="0" anchor="t" bIns="91425" lIns="91425" spcFirstLastPara="1" rIns="91425" wrap="square" tIns="91425">
            <a:noAutofit/>
          </a:bodyPr>
          <a:lstStyle/>
          <a:p>
            <a:pPr indent="-317500" lvl="0" marL="457200" rtl="0" algn="l">
              <a:spcBef>
                <a:spcPts val="0"/>
              </a:spcBef>
              <a:spcAft>
                <a:spcPts val="0"/>
              </a:spcAft>
              <a:buClr>
                <a:srgbClr val="333333"/>
              </a:buClr>
              <a:buSzPts val="1400"/>
              <a:buChar char="●"/>
            </a:pPr>
            <a:r>
              <a:rPr b="1" lang="en" sz="1400">
                <a:solidFill>
                  <a:srgbClr val="333333"/>
                </a:solidFill>
                <a:highlight>
                  <a:srgbClr val="FFFFFF"/>
                </a:highlight>
                <a:latin typeface="Calibri"/>
                <a:ea typeface="Calibri"/>
                <a:cs typeface="Calibri"/>
                <a:sym typeface="Calibri"/>
              </a:rPr>
              <a:t>Science</a:t>
            </a:r>
            <a:r>
              <a:rPr lang="en" sz="1400">
                <a:solidFill>
                  <a:srgbClr val="333333"/>
                </a:solidFill>
                <a:highlight>
                  <a:srgbClr val="FFFFFF"/>
                </a:highlight>
                <a:latin typeface="Calibri"/>
                <a:ea typeface="Calibri"/>
                <a:cs typeface="Calibri"/>
                <a:sym typeface="Calibri"/>
              </a:rPr>
              <a:t> concerned with </a:t>
            </a:r>
            <a:r>
              <a:rPr b="1" lang="en" sz="1400">
                <a:solidFill>
                  <a:srgbClr val="333333"/>
                </a:solidFill>
                <a:highlight>
                  <a:srgbClr val="FFFFFF"/>
                </a:highlight>
                <a:latin typeface="Calibri"/>
                <a:ea typeface="Calibri"/>
                <a:cs typeface="Calibri"/>
                <a:sym typeface="Calibri"/>
              </a:rPr>
              <a:t>developing and studying methods</a:t>
            </a:r>
            <a:r>
              <a:rPr lang="en" sz="1400">
                <a:solidFill>
                  <a:srgbClr val="333333"/>
                </a:solidFill>
                <a:highlight>
                  <a:srgbClr val="FFFFFF"/>
                </a:highlight>
                <a:latin typeface="Calibri"/>
                <a:ea typeface="Calibri"/>
                <a:cs typeface="Calibri"/>
                <a:sym typeface="Calibri"/>
              </a:rPr>
              <a:t> for </a:t>
            </a:r>
            <a:endParaRPr sz="1400">
              <a:solidFill>
                <a:srgbClr val="333333"/>
              </a:solidFill>
              <a:highlight>
                <a:srgbClr val="FFFFFF"/>
              </a:highlight>
              <a:latin typeface="Calibri"/>
              <a:ea typeface="Calibri"/>
              <a:cs typeface="Calibri"/>
              <a:sym typeface="Calibri"/>
            </a:endParaRPr>
          </a:p>
          <a:p>
            <a:pPr indent="-317500" lvl="1" marL="914400" rtl="0" algn="l">
              <a:spcBef>
                <a:spcPts val="0"/>
              </a:spcBef>
              <a:spcAft>
                <a:spcPts val="0"/>
              </a:spcAft>
              <a:buClr>
                <a:srgbClr val="333333"/>
              </a:buClr>
              <a:buSzPts val="1400"/>
              <a:buChar char="○"/>
            </a:pPr>
            <a:r>
              <a:rPr b="1" i="1" lang="en">
                <a:solidFill>
                  <a:srgbClr val="333333"/>
                </a:solidFill>
                <a:highlight>
                  <a:srgbClr val="FFFFFF"/>
                </a:highlight>
                <a:latin typeface="Calibri"/>
                <a:ea typeface="Calibri"/>
                <a:cs typeface="Calibri"/>
                <a:sym typeface="Calibri"/>
              </a:rPr>
              <a:t>Collecting</a:t>
            </a:r>
            <a:r>
              <a:rPr i="1" lang="en">
                <a:solidFill>
                  <a:srgbClr val="333333"/>
                </a:solidFill>
                <a:highlight>
                  <a:srgbClr val="FFFFFF"/>
                </a:highlight>
                <a:latin typeface="Calibri"/>
                <a:ea typeface="Calibri"/>
                <a:cs typeface="Calibri"/>
                <a:sym typeface="Calibri"/>
              </a:rPr>
              <a:t>, </a:t>
            </a:r>
            <a:endParaRPr i="1">
              <a:solidFill>
                <a:srgbClr val="333333"/>
              </a:solidFill>
              <a:highlight>
                <a:srgbClr val="FFFFFF"/>
              </a:highlight>
              <a:latin typeface="Calibri"/>
              <a:ea typeface="Calibri"/>
              <a:cs typeface="Calibri"/>
              <a:sym typeface="Calibri"/>
            </a:endParaRPr>
          </a:p>
          <a:p>
            <a:pPr indent="-317500" lvl="1" marL="914400" rtl="0" algn="l">
              <a:spcBef>
                <a:spcPts val="0"/>
              </a:spcBef>
              <a:spcAft>
                <a:spcPts val="0"/>
              </a:spcAft>
              <a:buClr>
                <a:srgbClr val="333333"/>
              </a:buClr>
              <a:buSzPts val="1400"/>
              <a:buChar char="○"/>
            </a:pPr>
            <a:r>
              <a:rPr b="1" i="1" lang="en">
                <a:solidFill>
                  <a:srgbClr val="333333"/>
                </a:solidFill>
                <a:highlight>
                  <a:srgbClr val="FFFFFF"/>
                </a:highlight>
                <a:latin typeface="Calibri"/>
                <a:ea typeface="Calibri"/>
                <a:cs typeface="Calibri"/>
                <a:sym typeface="Calibri"/>
              </a:rPr>
              <a:t>Analyzing</a:t>
            </a:r>
            <a:r>
              <a:rPr i="1" lang="en">
                <a:solidFill>
                  <a:srgbClr val="333333"/>
                </a:solidFill>
                <a:highlight>
                  <a:srgbClr val="FFFFFF"/>
                </a:highlight>
                <a:latin typeface="Calibri"/>
                <a:ea typeface="Calibri"/>
                <a:cs typeface="Calibri"/>
                <a:sym typeface="Calibri"/>
              </a:rPr>
              <a:t>, </a:t>
            </a:r>
            <a:endParaRPr i="1">
              <a:solidFill>
                <a:srgbClr val="333333"/>
              </a:solidFill>
              <a:highlight>
                <a:srgbClr val="FFFFFF"/>
              </a:highlight>
              <a:latin typeface="Calibri"/>
              <a:ea typeface="Calibri"/>
              <a:cs typeface="Calibri"/>
              <a:sym typeface="Calibri"/>
            </a:endParaRPr>
          </a:p>
          <a:p>
            <a:pPr indent="-317500" lvl="1" marL="914400" rtl="0" algn="l">
              <a:spcBef>
                <a:spcPts val="0"/>
              </a:spcBef>
              <a:spcAft>
                <a:spcPts val="0"/>
              </a:spcAft>
              <a:buClr>
                <a:srgbClr val="333333"/>
              </a:buClr>
              <a:buSzPts val="1400"/>
              <a:buChar char="○"/>
            </a:pPr>
            <a:r>
              <a:rPr b="1" i="1" lang="en">
                <a:solidFill>
                  <a:srgbClr val="333333"/>
                </a:solidFill>
                <a:highlight>
                  <a:srgbClr val="FFFFFF"/>
                </a:highlight>
                <a:latin typeface="Calibri"/>
                <a:ea typeface="Calibri"/>
                <a:cs typeface="Calibri"/>
                <a:sym typeface="Calibri"/>
              </a:rPr>
              <a:t>Interpreting</a:t>
            </a:r>
            <a:r>
              <a:rPr lang="en">
                <a:solidFill>
                  <a:srgbClr val="333333"/>
                </a:solidFill>
                <a:highlight>
                  <a:srgbClr val="FFFFFF"/>
                </a:highlight>
                <a:latin typeface="Calibri"/>
                <a:ea typeface="Calibri"/>
                <a:cs typeface="Calibri"/>
                <a:sym typeface="Calibri"/>
              </a:rPr>
              <a:t> and </a:t>
            </a:r>
            <a:endParaRPr>
              <a:solidFill>
                <a:srgbClr val="333333"/>
              </a:solidFill>
              <a:highlight>
                <a:srgbClr val="FFFFFF"/>
              </a:highlight>
              <a:latin typeface="Calibri"/>
              <a:ea typeface="Calibri"/>
              <a:cs typeface="Calibri"/>
              <a:sym typeface="Calibri"/>
            </a:endParaRPr>
          </a:p>
          <a:p>
            <a:pPr indent="-317500" lvl="1" marL="914400" rtl="0" algn="l">
              <a:spcBef>
                <a:spcPts val="0"/>
              </a:spcBef>
              <a:spcAft>
                <a:spcPts val="0"/>
              </a:spcAft>
              <a:buClr>
                <a:srgbClr val="333333"/>
              </a:buClr>
              <a:buSzPts val="1400"/>
              <a:buChar char="○"/>
            </a:pPr>
            <a:r>
              <a:rPr b="1" i="1" lang="en">
                <a:solidFill>
                  <a:srgbClr val="333333"/>
                </a:solidFill>
                <a:highlight>
                  <a:srgbClr val="FFFFFF"/>
                </a:highlight>
                <a:latin typeface="Calibri"/>
                <a:ea typeface="Calibri"/>
                <a:cs typeface="Calibri"/>
                <a:sym typeface="Calibri"/>
              </a:rPr>
              <a:t>Presenting</a:t>
            </a:r>
            <a:r>
              <a:rPr lang="en">
                <a:solidFill>
                  <a:srgbClr val="333333"/>
                </a:solidFill>
                <a:highlight>
                  <a:srgbClr val="FFFFFF"/>
                </a:highlight>
                <a:latin typeface="Calibri"/>
                <a:ea typeface="Calibri"/>
                <a:cs typeface="Calibri"/>
                <a:sym typeface="Calibri"/>
              </a:rPr>
              <a:t> of empirical data</a:t>
            </a:r>
            <a:endParaRPr>
              <a:solidFill>
                <a:srgbClr val="333333"/>
              </a:solidFill>
              <a:highlight>
                <a:srgbClr val="FFFFFF"/>
              </a:highlight>
              <a:latin typeface="Calibri"/>
              <a:ea typeface="Calibri"/>
              <a:cs typeface="Calibri"/>
              <a:sym typeface="Calibri"/>
            </a:endParaRPr>
          </a:p>
          <a:p>
            <a:pPr indent="-317500" lvl="0" marL="457200" rtl="0" algn="l">
              <a:spcBef>
                <a:spcPts val="0"/>
              </a:spcBef>
              <a:spcAft>
                <a:spcPts val="0"/>
              </a:spcAft>
              <a:buClr>
                <a:srgbClr val="111111"/>
              </a:buClr>
              <a:buSzPts val="1400"/>
              <a:buChar char="●"/>
            </a:pPr>
            <a:r>
              <a:rPr lang="en" sz="1400">
                <a:solidFill>
                  <a:srgbClr val="111111"/>
                </a:solidFill>
                <a:highlight>
                  <a:srgbClr val="FFFFFF"/>
                </a:highlight>
                <a:latin typeface="Calibri"/>
                <a:ea typeface="Calibri"/>
                <a:cs typeface="Calibri"/>
                <a:sym typeface="Calibri"/>
              </a:rPr>
              <a:t>Also called the Science of </a:t>
            </a:r>
            <a:r>
              <a:rPr b="1" i="1" lang="en" sz="1400">
                <a:solidFill>
                  <a:srgbClr val="111111"/>
                </a:solidFill>
                <a:highlight>
                  <a:srgbClr val="FFFFFF"/>
                </a:highlight>
                <a:latin typeface="Calibri"/>
                <a:ea typeface="Calibri"/>
                <a:cs typeface="Calibri"/>
                <a:sym typeface="Calibri"/>
              </a:rPr>
              <a:t>data</a:t>
            </a:r>
            <a:r>
              <a:rPr lang="en" sz="1400">
                <a:solidFill>
                  <a:srgbClr val="111111"/>
                </a:solidFill>
                <a:highlight>
                  <a:srgbClr val="FFFFFF"/>
                </a:highlight>
                <a:latin typeface="Calibri"/>
                <a:ea typeface="Calibri"/>
                <a:cs typeface="Calibri"/>
                <a:sym typeface="Calibri"/>
              </a:rPr>
              <a:t> and </a:t>
            </a:r>
            <a:r>
              <a:rPr b="1" i="1" lang="en" sz="1400">
                <a:solidFill>
                  <a:srgbClr val="111111"/>
                </a:solidFill>
                <a:highlight>
                  <a:srgbClr val="FFFFFF"/>
                </a:highlight>
                <a:latin typeface="Calibri"/>
                <a:ea typeface="Calibri"/>
                <a:cs typeface="Calibri"/>
                <a:sym typeface="Calibri"/>
              </a:rPr>
              <a:t>information</a:t>
            </a:r>
            <a:endParaRPr b="1" i="1" sz="1400">
              <a:solidFill>
                <a:srgbClr val="111111"/>
              </a:solidFill>
              <a:highlight>
                <a:srgbClr val="FFFFFF"/>
              </a:highlight>
              <a:latin typeface="Calibri"/>
              <a:ea typeface="Calibri"/>
              <a:cs typeface="Calibri"/>
              <a:sym typeface="Calibri"/>
            </a:endParaRPr>
          </a:p>
          <a:p>
            <a:pPr indent="-317500" lvl="0" marL="457200" rtl="0" algn="l">
              <a:spcBef>
                <a:spcPts val="0"/>
              </a:spcBef>
              <a:spcAft>
                <a:spcPts val="0"/>
              </a:spcAft>
              <a:buClr>
                <a:srgbClr val="111111"/>
              </a:buClr>
              <a:buSzPts val="1400"/>
              <a:buChar char="●"/>
            </a:pPr>
            <a:r>
              <a:rPr lang="en" sz="1400">
                <a:solidFill>
                  <a:srgbClr val="111111"/>
                </a:solidFill>
                <a:highlight>
                  <a:srgbClr val="FFFFFF"/>
                </a:highlight>
                <a:latin typeface="Calibri"/>
                <a:ea typeface="Calibri"/>
                <a:cs typeface="Calibri"/>
                <a:sym typeface="Calibri"/>
              </a:rPr>
              <a:t>Form of </a:t>
            </a:r>
            <a:r>
              <a:rPr b="1" lang="en" sz="1400">
                <a:solidFill>
                  <a:srgbClr val="111111"/>
                </a:solidFill>
                <a:highlight>
                  <a:srgbClr val="FFFFFF"/>
                </a:highlight>
                <a:latin typeface="Calibri"/>
                <a:ea typeface="Calibri"/>
                <a:cs typeface="Calibri"/>
                <a:sym typeface="Calibri"/>
              </a:rPr>
              <a:t>mathematical analysis</a:t>
            </a:r>
            <a:r>
              <a:rPr lang="en" sz="1400">
                <a:solidFill>
                  <a:srgbClr val="111111"/>
                </a:solidFill>
                <a:highlight>
                  <a:srgbClr val="FFFFFF"/>
                </a:highlight>
                <a:latin typeface="Calibri"/>
                <a:ea typeface="Calibri"/>
                <a:cs typeface="Calibri"/>
                <a:sym typeface="Calibri"/>
              </a:rPr>
              <a:t> that uses </a:t>
            </a:r>
            <a:r>
              <a:rPr b="1" i="1" lang="en" sz="1400">
                <a:solidFill>
                  <a:srgbClr val="111111"/>
                </a:solidFill>
                <a:highlight>
                  <a:srgbClr val="FFFFFF"/>
                </a:highlight>
                <a:latin typeface="Calibri"/>
                <a:ea typeface="Calibri"/>
                <a:cs typeface="Calibri"/>
                <a:sym typeface="Calibri"/>
              </a:rPr>
              <a:t>quantified models</a:t>
            </a:r>
            <a:r>
              <a:rPr lang="en" sz="1400">
                <a:solidFill>
                  <a:srgbClr val="111111"/>
                </a:solidFill>
                <a:highlight>
                  <a:srgbClr val="FFFFFF"/>
                </a:highlight>
                <a:latin typeface="Calibri"/>
                <a:ea typeface="Calibri"/>
                <a:cs typeface="Calibri"/>
                <a:sym typeface="Calibri"/>
              </a:rPr>
              <a:t>, </a:t>
            </a:r>
            <a:r>
              <a:rPr b="1" i="1" lang="en" sz="1400">
                <a:solidFill>
                  <a:srgbClr val="111111"/>
                </a:solidFill>
                <a:highlight>
                  <a:srgbClr val="FFFFFF"/>
                </a:highlight>
                <a:latin typeface="Calibri"/>
                <a:ea typeface="Calibri"/>
                <a:cs typeface="Calibri"/>
                <a:sym typeface="Calibri"/>
              </a:rPr>
              <a:t>representations</a:t>
            </a:r>
            <a:r>
              <a:rPr lang="en" sz="1400">
                <a:solidFill>
                  <a:srgbClr val="111111"/>
                </a:solidFill>
                <a:highlight>
                  <a:srgbClr val="FFFFFF"/>
                </a:highlight>
                <a:latin typeface="Calibri"/>
                <a:ea typeface="Calibri"/>
                <a:cs typeface="Calibri"/>
                <a:sym typeface="Calibri"/>
              </a:rPr>
              <a:t> and </a:t>
            </a:r>
            <a:r>
              <a:rPr b="1" i="1" lang="en" sz="1400">
                <a:solidFill>
                  <a:srgbClr val="111111"/>
                </a:solidFill>
                <a:highlight>
                  <a:srgbClr val="FFFFFF"/>
                </a:highlight>
                <a:latin typeface="Calibri"/>
                <a:ea typeface="Calibri"/>
                <a:cs typeface="Calibri"/>
                <a:sym typeface="Calibri"/>
              </a:rPr>
              <a:t>synopses</a:t>
            </a:r>
            <a:r>
              <a:rPr lang="en" sz="1400">
                <a:solidFill>
                  <a:srgbClr val="111111"/>
                </a:solidFill>
                <a:highlight>
                  <a:srgbClr val="FFFFFF"/>
                </a:highlight>
                <a:latin typeface="Calibri"/>
                <a:ea typeface="Calibri"/>
                <a:cs typeface="Calibri"/>
                <a:sym typeface="Calibri"/>
              </a:rPr>
              <a:t> for a given set of experimental data or real-life studies</a:t>
            </a:r>
            <a:endParaRPr sz="1400">
              <a:solidFill>
                <a:srgbClr val="111111"/>
              </a:solidFill>
              <a:highlight>
                <a:srgbClr val="FFFFFF"/>
              </a:highlight>
              <a:latin typeface="Calibri"/>
              <a:ea typeface="Calibri"/>
              <a:cs typeface="Calibri"/>
              <a:sym typeface="Calibri"/>
            </a:endParaRPr>
          </a:p>
          <a:p>
            <a:pPr indent="-317500" lvl="0" marL="457200" rtl="0" algn="l">
              <a:spcBef>
                <a:spcPts val="0"/>
              </a:spcBef>
              <a:spcAft>
                <a:spcPts val="0"/>
              </a:spcAft>
              <a:buClr>
                <a:srgbClr val="111111"/>
              </a:buClr>
              <a:buSzPts val="1400"/>
              <a:buChar char="●"/>
            </a:pPr>
            <a:r>
              <a:rPr lang="en" sz="1400">
                <a:solidFill>
                  <a:srgbClr val="111111"/>
                </a:solidFill>
                <a:highlight>
                  <a:srgbClr val="FFFFFF"/>
                </a:highlight>
                <a:latin typeface="Calibri"/>
                <a:ea typeface="Calibri"/>
                <a:cs typeface="Calibri"/>
                <a:sym typeface="Calibri"/>
              </a:rPr>
              <a:t>Studies methodologies to </a:t>
            </a:r>
            <a:r>
              <a:rPr b="1" i="1" lang="en" sz="1400">
                <a:solidFill>
                  <a:srgbClr val="111111"/>
                </a:solidFill>
                <a:highlight>
                  <a:srgbClr val="FFFFFF"/>
                </a:highlight>
                <a:latin typeface="Calibri"/>
                <a:ea typeface="Calibri"/>
                <a:cs typeface="Calibri"/>
                <a:sym typeface="Calibri"/>
              </a:rPr>
              <a:t>gather</a:t>
            </a:r>
            <a:r>
              <a:rPr lang="en" sz="1400">
                <a:solidFill>
                  <a:srgbClr val="111111"/>
                </a:solidFill>
                <a:highlight>
                  <a:srgbClr val="FFFFFF"/>
                </a:highlight>
                <a:latin typeface="Calibri"/>
                <a:ea typeface="Calibri"/>
                <a:cs typeface="Calibri"/>
                <a:sym typeface="Calibri"/>
              </a:rPr>
              <a:t>, </a:t>
            </a:r>
            <a:r>
              <a:rPr b="1" i="1" lang="en" sz="1400">
                <a:solidFill>
                  <a:srgbClr val="111111"/>
                </a:solidFill>
                <a:highlight>
                  <a:srgbClr val="FFFFFF"/>
                </a:highlight>
                <a:latin typeface="Calibri"/>
                <a:ea typeface="Calibri"/>
                <a:cs typeface="Calibri"/>
                <a:sym typeface="Calibri"/>
              </a:rPr>
              <a:t>review</a:t>
            </a:r>
            <a:r>
              <a:rPr lang="en" sz="1400">
                <a:solidFill>
                  <a:srgbClr val="111111"/>
                </a:solidFill>
                <a:highlight>
                  <a:srgbClr val="FFFFFF"/>
                </a:highlight>
                <a:latin typeface="Calibri"/>
                <a:ea typeface="Calibri"/>
                <a:cs typeface="Calibri"/>
                <a:sym typeface="Calibri"/>
              </a:rPr>
              <a:t>, </a:t>
            </a:r>
            <a:r>
              <a:rPr b="1" i="1" lang="en" sz="1400">
                <a:solidFill>
                  <a:srgbClr val="111111"/>
                </a:solidFill>
                <a:highlight>
                  <a:srgbClr val="FFFFFF"/>
                </a:highlight>
                <a:latin typeface="Calibri"/>
                <a:ea typeface="Calibri"/>
                <a:cs typeface="Calibri"/>
                <a:sym typeface="Calibri"/>
              </a:rPr>
              <a:t>analyze</a:t>
            </a:r>
            <a:r>
              <a:rPr lang="en" sz="1400">
                <a:solidFill>
                  <a:srgbClr val="111111"/>
                </a:solidFill>
                <a:highlight>
                  <a:srgbClr val="FFFFFF"/>
                </a:highlight>
                <a:latin typeface="Calibri"/>
                <a:ea typeface="Calibri"/>
                <a:cs typeface="Calibri"/>
                <a:sym typeface="Calibri"/>
              </a:rPr>
              <a:t> and </a:t>
            </a:r>
            <a:r>
              <a:rPr b="1" i="1" lang="en" sz="1400">
                <a:solidFill>
                  <a:srgbClr val="111111"/>
                </a:solidFill>
                <a:highlight>
                  <a:srgbClr val="FFFFFF"/>
                </a:highlight>
                <a:latin typeface="Calibri"/>
                <a:ea typeface="Calibri"/>
                <a:cs typeface="Calibri"/>
                <a:sym typeface="Calibri"/>
              </a:rPr>
              <a:t>draw</a:t>
            </a:r>
            <a:r>
              <a:rPr b="1" lang="en" sz="1400">
                <a:solidFill>
                  <a:srgbClr val="111111"/>
                </a:solidFill>
                <a:highlight>
                  <a:srgbClr val="FFFFFF"/>
                </a:highlight>
                <a:latin typeface="Calibri"/>
                <a:ea typeface="Calibri"/>
                <a:cs typeface="Calibri"/>
                <a:sym typeface="Calibri"/>
              </a:rPr>
              <a:t> </a:t>
            </a:r>
            <a:r>
              <a:rPr b="1" i="1" lang="en" sz="1400">
                <a:solidFill>
                  <a:srgbClr val="111111"/>
                </a:solidFill>
                <a:highlight>
                  <a:srgbClr val="FFFFFF"/>
                </a:highlight>
                <a:latin typeface="Calibri"/>
                <a:ea typeface="Calibri"/>
                <a:cs typeface="Calibri"/>
                <a:sym typeface="Calibri"/>
              </a:rPr>
              <a:t>conclusions</a:t>
            </a:r>
            <a:r>
              <a:rPr lang="en" sz="1400">
                <a:solidFill>
                  <a:srgbClr val="111111"/>
                </a:solidFill>
                <a:highlight>
                  <a:srgbClr val="FFFFFF"/>
                </a:highlight>
                <a:latin typeface="Calibri"/>
                <a:ea typeface="Calibri"/>
                <a:cs typeface="Calibri"/>
                <a:sym typeface="Calibri"/>
              </a:rPr>
              <a:t> from data.</a:t>
            </a:r>
            <a:endParaRPr sz="1400">
              <a:solidFill>
                <a:srgbClr val="111111"/>
              </a:solidFill>
              <a:highlight>
                <a:srgbClr val="FFFFFF"/>
              </a:highlight>
              <a:latin typeface="Calibri"/>
              <a:ea typeface="Calibri"/>
              <a:cs typeface="Calibri"/>
              <a:sym typeface="Calibri"/>
            </a:endParaRPr>
          </a:p>
          <a:p>
            <a:pPr indent="-317500" lvl="0" marL="457200" rtl="0" algn="l">
              <a:spcBef>
                <a:spcPts val="0"/>
              </a:spcBef>
              <a:spcAft>
                <a:spcPts val="0"/>
              </a:spcAft>
              <a:buClr>
                <a:srgbClr val="111111"/>
              </a:buClr>
              <a:buSzPts val="1400"/>
              <a:buFont typeface="Calibri"/>
              <a:buChar char="●"/>
            </a:pPr>
            <a:r>
              <a:rPr lang="en" sz="1400">
                <a:solidFill>
                  <a:srgbClr val="111111"/>
                </a:solidFill>
                <a:highlight>
                  <a:srgbClr val="FFFFFF"/>
                </a:highlight>
                <a:latin typeface="Calibri"/>
                <a:ea typeface="Calibri"/>
                <a:cs typeface="Calibri"/>
                <a:sym typeface="Calibri"/>
              </a:rPr>
              <a:t>Two branches -</a:t>
            </a:r>
            <a:endParaRPr sz="1400">
              <a:solidFill>
                <a:srgbClr val="111111"/>
              </a:solidFill>
              <a:highlight>
                <a:srgbClr val="FFFFFF"/>
              </a:highlight>
              <a:latin typeface="Calibri"/>
              <a:ea typeface="Calibri"/>
              <a:cs typeface="Calibri"/>
              <a:sym typeface="Calibri"/>
            </a:endParaRPr>
          </a:p>
          <a:p>
            <a:pPr indent="-317500" lvl="1" marL="914400" rtl="0" algn="l">
              <a:spcBef>
                <a:spcPts val="0"/>
              </a:spcBef>
              <a:spcAft>
                <a:spcPts val="0"/>
              </a:spcAft>
              <a:buClr>
                <a:srgbClr val="111111"/>
              </a:buClr>
              <a:buSzPts val="1400"/>
              <a:buFont typeface="Calibri"/>
              <a:buChar char="○"/>
            </a:pPr>
            <a:r>
              <a:rPr b="1" i="1" lang="en">
                <a:solidFill>
                  <a:srgbClr val="111111"/>
                </a:solidFill>
                <a:highlight>
                  <a:srgbClr val="FFFFFF"/>
                </a:highlight>
                <a:latin typeface="Calibri"/>
                <a:ea typeface="Calibri"/>
                <a:cs typeface="Calibri"/>
                <a:sym typeface="Calibri"/>
              </a:rPr>
              <a:t>Descriptive</a:t>
            </a:r>
            <a:r>
              <a:rPr i="1" lang="en">
                <a:solidFill>
                  <a:srgbClr val="111111"/>
                </a:solidFill>
                <a:highlight>
                  <a:srgbClr val="FFFFFF"/>
                </a:highlight>
                <a:latin typeface="Calibri"/>
                <a:ea typeface="Calibri"/>
                <a:cs typeface="Calibri"/>
                <a:sym typeface="Calibri"/>
              </a:rPr>
              <a:t> statistics</a:t>
            </a:r>
            <a:endParaRPr i="1">
              <a:solidFill>
                <a:srgbClr val="111111"/>
              </a:solidFill>
              <a:highlight>
                <a:srgbClr val="FFFFFF"/>
              </a:highlight>
              <a:latin typeface="Calibri"/>
              <a:ea typeface="Calibri"/>
              <a:cs typeface="Calibri"/>
              <a:sym typeface="Calibri"/>
            </a:endParaRPr>
          </a:p>
          <a:p>
            <a:pPr indent="-317500" lvl="1" marL="914400" rtl="0" algn="l">
              <a:spcBef>
                <a:spcPts val="0"/>
              </a:spcBef>
              <a:spcAft>
                <a:spcPts val="0"/>
              </a:spcAft>
              <a:buClr>
                <a:srgbClr val="111111"/>
              </a:buClr>
              <a:buSzPts val="1400"/>
              <a:buFont typeface="Calibri"/>
              <a:buChar char="○"/>
            </a:pPr>
            <a:r>
              <a:rPr b="1" i="1" lang="en">
                <a:solidFill>
                  <a:srgbClr val="111111"/>
                </a:solidFill>
                <a:highlight>
                  <a:srgbClr val="FFFFFF"/>
                </a:highlight>
                <a:latin typeface="Calibri"/>
                <a:ea typeface="Calibri"/>
                <a:cs typeface="Calibri"/>
                <a:sym typeface="Calibri"/>
              </a:rPr>
              <a:t>Inferential</a:t>
            </a:r>
            <a:r>
              <a:rPr i="1" lang="en">
                <a:solidFill>
                  <a:srgbClr val="111111"/>
                </a:solidFill>
                <a:highlight>
                  <a:srgbClr val="FFFFFF"/>
                </a:highlight>
                <a:latin typeface="Calibri"/>
                <a:ea typeface="Calibri"/>
                <a:cs typeface="Calibri"/>
                <a:sym typeface="Calibri"/>
              </a:rPr>
              <a:t> statistics</a:t>
            </a:r>
            <a:endParaRPr i="1">
              <a:solidFill>
                <a:srgbClr val="111111"/>
              </a:solidFill>
              <a:highlight>
                <a:srgbClr val="FFFFFF"/>
              </a:highlight>
              <a:latin typeface="Calibri"/>
              <a:ea typeface="Calibri"/>
              <a:cs typeface="Calibri"/>
              <a:sym typeface="Calibri"/>
            </a:endParaRPr>
          </a:p>
        </p:txBody>
      </p:sp>
      <p:pic>
        <p:nvPicPr>
          <p:cNvPr id="105" name="Google Shape;105;p16"/>
          <p:cNvPicPr preferRelativeResize="0"/>
          <p:nvPr/>
        </p:nvPicPr>
        <p:blipFill>
          <a:blip r:embed="rId3">
            <a:alphaModFix/>
          </a:blip>
          <a:stretch>
            <a:fillRect/>
          </a:stretch>
        </p:blipFill>
        <p:spPr>
          <a:xfrm>
            <a:off x="6023225" y="1238702"/>
            <a:ext cx="2906375" cy="2108247"/>
          </a:xfrm>
          <a:prstGeom prst="rect">
            <a:avLst/>
          </a:prstGeom>
          <a:noFill/>
          <a:ln>
            <a:noFill/>
          </a:ln>
          <a:effectLst>
            <a:outerShdw blurRad="57150" rotWithShape="0" algn="bl" dir="5400000" dist="19050">
              <a:srgbClr val="000000">
                <a:alpha val="50000"/>
              </a:srgbClr>
            </a:outerShdw>
          </a:effectLst>
        </p:spPr>
      </p:pic>
      <p:sp>
        <p:nvSpPr>
          <p:cNvPr id="106" name="Google Shape;106;p16"/>
          <p:cNvSpPr/>
          <p:nvPr/>
        </p:nvSpPr>
        <p:spPr>
          <a:xfrm>
            <a:off x="570075" y="4343625"/>
            <a:ext cx="7890000" cy="6384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The word Statistic is derived from Italian word </a:t>
            </a:r>
            <a:r>
              <a:rPr i="1" lang="en">
                <a:latin typeface="Calibri"/>
                <a:ea typeface="Calibri"/>
                <a:cs typeface="Calibri"/>
                <a:sym typeface="Calibri"/>
              </a:rPr>
              <a:t>‘stato’ </a:t>
            </a:r>
            <a:r>
              <a:rPr lang="en">
                <a:latin typeface="Calibri"/>
                <a:ea typeface="Calibri"/>
                <a:cs typeface="Calibri"/>
                <a:sym typeface="Calibri"/>
              </a:rPr>
              <a:t>which means </a:t>
            </a:r>
            <a:r>
              <a:rPr b="1" i="1" lang="en">
                <a:latin typeface="Calibri"/>
                <a:ea typeface="Calibri"/>
                <a:cs typeface="Calibri"/>
                <a:sym typeface="Calibri"/>
              </a:rPr>
              <a:t>state</a:t>
            </a:r>
            <a:r>
              <a:rPr b="1" lang="en">
                <a:latin typeface="Calibri"/>
                <a:ea typeface="Calibri"/>
                <a:cs typeface="Calibri"/>
                <a:sym typeface="Calibri"/>
              </a:rPr>
              <a:t> </a:t>
            </a:r>
            <a:r>
              <a:rPr lang="en">
                <a:latin typeface="Calibri"/>
                <a:ea typeface="Calibri"/>
                <a:cs typeface="Calibri"/>
                <a:sym typeface="Calibri"/>
              </a:rPr>
              <a:t>and ‘statista’ refers to a person involved in the affair of the state. Therefore, </a:t>
            </a:r>
            <a:r>
              <a:rPr i="1" lang="en">
                <a:latin typeface="Calibri"/>
                <a:ea typeface="Calibri"/>
                <a:cs typeface="Calibri"/>
                <a:sym typeface="Calibri"/>
              </a:rPr>
              <a:t>statistics</a:t>
            </a:r>
            <a:r>
              <a:rPr lang="en">
                <a:latin typeface="Calibri"/>
                <a:ea typeface="Calibri"/>
                <a:cs typeface="Calibri"/>
                <a:sym typeface="Calibri"/>
              </a:rPr>
              <a:t> originally meant the </a:t>
            </a:r>
            <a:r>
              <a:rPr b="1" lang="en">
                <a:latin typeface="Calibri"/>
                <a:ea typeface="Calibri"/>
                <a:cs typeface="Calibri"/>
                <a:sym typeface="Calibri"/>
              </a:rPr>
              <a:t>collection of facts useful to the statista</a:t>
            </a:r>
            <a:r>
              <a:rPr lang="en">
                <a:latin typeface="Calibri"/>
                <a:ea typeface="Calibri"/>
                <a:cs typeface="Calibri"/>
                <a:sym typeface="Calibri"/>
              </a:rPr>
              <a:t>.</a:t>
            </a: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52"/>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Normal Curve (Bell Curve)</a:t>
            </a:r>
            <a:endParaRPr>
              <a:latin typeface="Calibri"/>
              <a:ea typeface="Calibri"/>
              <a:cs typeface="Calibri"/>
              <a:sym typeface="Calibri"/>
            </a:endParaRPr>
          </a:p>
        </p:txBody>
      </p:sp>
      <p:sp>
        <p:nvSpPr>
          <p:cNvPr id="779" name="Google Shape;779;p52"/>
          <p:cNvSpPr txBox="1"/>
          <p:nvPr>
            <p:ph idx="1" type="body"/>
          </p:nvPr>
        </p:nvSpPr>
        <p:spPr>
          <a:xfrm>
            <a:off x="14225" y="466675"/>
            <a:ext cx="8284800" cy="4323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rPr lang="en" sz="1300">
                <a:solidFill>
                  <a:srgbClr val="333333"/>
                </a:solidFill>
                <a:highlight>
                  <a:srgbClr val="FFFFFF"/>
                </a:highlight>
                <a:latin typeface="Calibri"/>
                <a:ea typeface="Calibri"/>
                <a:cs typeface="Calibri"/>
                <a:sym typeface="Calibri"/>
              </a:rPr>
              <a:t>Relation between Mean and Standard Deviation.</a:t>
            </a:r>
            <a:endParaRPr sz="1300">
              <a:solidFill>
                <a:srgbClr val="333333"/>
              </a:solidFill>
              <a:highlight>
                <a:srgbClr val="FFFFFF"/>
              </a:highlight>
              <a:latin typeface="Calibri"/>
              <a:ea typeface="Calibri"/>
              <a:cs typeface="Calibri"/>
              <a:sym typeface="Calibri"/>
            </a:endParaRPr>
          </a:p>
        </p:txBody>
      </p:sp>
      <p:sp>
        <p:nvSpPr>
          <p:cNvPr id="780" name="Google Shape;780;p52"/>
          <p:cNvSpPr/>
          <p:nvPr/>
        </p:nvSpPr>
        <p:spPr>
          <a:xfrm>
            <a:off x="122425" y="969825"/>
            <a:ext cx="5525100" cy="391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2"/>
          <p:cNvSpPr txBox="1"/>
          <p:nvPr>
            <p:ph idx="1" type="body"/>
          </p:nvPr>
        </p:nvSpPr>
        <p:spPr>
          <a:xfrm>
            <a:off x="205875" y="1079525"/>
            <a:ext cx="5259000" cy="3608700"/>
          </a:xfrm>
          <a:prstGeom prst="rect">
            <a:avLst/>
          </a:prstGeom>
          <a:noFill/>
        </p:spPr>
        <p:txBody>
          <a:bodyPr anchorCtr="0" anchor="t" bIns="91425" lIns="91425" spcFirstLastPara="1" rIns="91425" wrap="square" tIns="91425">
            <a:noAutofit/>
          </a:bodyPr>
          <a:lstStyle/>
          <a:p>
            <a:pPr indent="0" lvl="0" marL="0" rtl="0" algn="just">
              <a:spcBef>
                <a:spcPts val="0"/>
              </a:spcBef>
              <a:spcAft>
                <a:spcPts val="0"/>
              </a:spcAft>
              <a:buNone/>
            </a:pPr>
            <a:r>
              <a:rPr lang="en" sz="1100">
                <a:solidFill>
                  <a:srgbClr val="333333"/>
                </a:solidFill>
                <a:highlight>
                  <a:srgbClr val="FFFFFF"/>
                </a:highlight>
                <a:latin typeface="Calibri"/>
                <a:ea typeface="Calibri"/>
                <a:cs typeface="Calibri"/>
                <a:sym typeface="Calibri"/>
              </a:rPr>
              <a:t>Normal distribution, also known as the Gaussian distribution, is a probability distribution that is symmetric about the mean, showing that data near the mean are more frequent in occurrence than data far from the mean. In graph form, normal distribution will appear as a bell curve.</a:t>
            </a:r>
            <a:endParaRPr sz="1100">
              <a:solidFill>
                <a:srgbClr val="333333"/>
              </a:solidFill>
              <a:highlight>
                <a:srgbClr val="FFFFFF"/>
              </a:highlight>
              <a:latin typeface="Calibri"/>
              <a:ea typeface="Calibri"/>
              <a:cs typeface="Calibri"/>
              <a:sym typeface="Calibri"/>
            </a:endParaRPr>
          </a:p>
          <a:p>
            <a:pPr indent="0" lvl="0" marL="0" rtl="0" algn="just">
              <a:spcBef>
                <a:spcPts val="1600"/>
              </a:spcBef>
              <a:spcAft>
                <a:spcPts val="0"/>
              </a:spcAft>
              <a:buNone/>
            </a:pPr>
            <a:r>
              <a:rPr lang="en" sz="1100">
                <a:solidFill>
                  <a:srgbClr val="333333"/>
                </a:solidFill>
                <a:highlight>
                  <a:srgbClr val="FFFFFF"/>
                </a:highlight>
                <a:latin typeface="Calibri"/>
                <a:ea typeface="Calibri"/>
                <a:cs typeface="Calibri"/>
                <a:sym typeface="Calibri"/>
              </a:rPr>
              <a:t>Standard Normal Distribution has two parameters: the Mean(x-bar) and the Standard Deviation (SD).</a:t>
            </a:r>
            <a:endParaRPr sz="1100">
              <a:solidFill>
                <a:srgbClr val="333333"/>
              </a:solidFill>
              <a:highlight>
                <a:srgbClr val="FFFFFF"/>
              </a:highlight>
              <a:latin typeface="Calibri"/>
              <a:ea typeface="Calibri"/>
              <a:cs typeface="Calibri"/>
              <a:sym typeface="Calibri"/>
            </a:endParaRPr>
          </a:p>
          <a:p>
            <a:pPr indent="0" lvl="0" marL="0" rtl="0" algn="just">
              <a:spcBef>
                <a:spcPts val="1600"/>
              </a:spcBef>
              <a:spcAft>
                <a:spcPts val="0"/>
              </a:spcAft>
              <a:buNone/>
            </a:pPr>
            <a:r>
              <a:rPr lang="en" sz="1100">
                <a:solidFill>
                  <a:srgbClr val="333333"/>
                </a:solidFill>
                <a:highlight>
                  <a:srgbClr val="FFFFFF"/>
                </a:highlight>
                <a:latin typeface="Calibri"/>
                <a:ea typeface="Calibri"/>
                <a:cs typeface="Calibri"/>
                <a:sym typeface="Calibri"/>
              </a:rPr>
              <a:t>For a Normal Distribution -</a:t>
            </a:r>
            <a:endParaRPr sz="1100">
              <a:solidFill>
                <a:srgbClr val="333333"/>
              </a:solidFill>
              <a:highlight>
                <a:srgbClr val="FFFFFF"/>
              </a:highlight>
              <a:latin typeface="Calibri"/>
              <a:ea typeface="Calibri"/>
              <a:cs typeface="Calibri"/>
              <a:sym typeface="Calibri"/>
            </a:endParaRPr>
          </a:p>
          <a:p>
            <a:pPr indent="-298450" lvl="0" marL="457200" rtl="0" algn="just">
              <a:spcBef>
                <a:spcPts val="1600"/>
              </a:spcBef>
              <a:spcAft>
                <a:spcPts val="0"/>
              </a:spcAft>
              <a:buClr>
                <a:srgbClr val="333333"/>
              </a:buClr>
              <a:buSzPts val="1100"/>
              <a:buFont typeface="Calibri"/>
              <a:buChar char="●"/>
            </a:pPr>
            <a:r>
              <a:rPr lang="en" sz="1100">
                <a:solidFill>
                  <a:srgbClr val="333333"/>
                </a:solidFill>
                <a:highlight>
                  <a:srgbClr val="FFFFFF"/>
                </a:highlight>
                <a:latin typeface="Calibri"/>
                <a:ea typeface="Calibri"/>
                <a:cs typeface="Calibri"/>
                <a:sym typeface="Calibri"/>
              </a:rPr>
              <a:t>68% of the observations are within +/- one SD of the mean</a:t>
            </a:r>
            <a:endParaRPr sz="1100">
              <a:solidFill>
                <a:srgbClr val="333333"/>
              </a:solidFill>
              <a:highlight>
                <a:srgbClr val="FFFFFF"/>
              </a:highlight>
              <a:latin typeface="Calibri"/>
              <a:ea typeface="Calibri"/>
              <a:cs typeface="Calibri"/>
              <a:sym typeface="Calibri"/>
            </a:endParaRPr>
          </a:p>
          <a:p>
            <a:pPr indent="-298450" lvl="0" marL="457200" rtl="0" algn="just">
              <a:spcBef>
                <a:spcPts val="0"/>
              </a:spcBef>
              <a:spcAft>
                <a:spcPts val="0"/>
              </a:spcAft>
              <a:buClr>
                <a:srgbClr val="333333"/>
              </a:buClr>
              <a:buSzPts val="1100"/>
              <a:buFont typeface="Calibri"/>
              <a:buChar char="●"/>
            </a:pPr>
            <a:r>
              <a:rPr lang="en" sz="1100">
                <a:solidFill>
                  <a:srgbClr val="333333"/>
                </a:solidFill>
                <a:highlight>
                  <a:srgbClr val="FFFFFF"/>
                </a:highlight>
                <a:latin typeface="Calibri"/>
                <a:ea typeface="Calibri"/>
                <a:cs typeface="Calibri"/>
                <a:sym typeface="Calibri"/>
              </a:rPr>
              <a:t>95% are within +/- two SD, and </a:t>
            </a:r>
            <a:endParaRPr sz="1100">
              <a:solidFill>
                <a:srgbClr val="333333"/>
              </a:solidFill>
              <a:highlight>
                <a:srgbClr val="FFFFFF"/>
              </a:highlight>
              <a:latin typeface="Calibri"/>
              <a:ea typeface="Calibri"/>
              <a:cs typeface="Calibri"/>
              <a:sym typeface="Calibri"/>
            </a:endParaRPr>
          </a:p>
          <a:p>
            <a:pPr indent="-298450" lvl="0" marL="457200" rtl="0" algn="just">
              <a:spcBef>
                <a:spcPts val="0"/>
              </a:spcBef>
              <a:spcAft>
                <a:spcPts val="0"/>
              </a:spcAft>
              <a:buClr>
                <a:srgbClr val="333333"/>
              </a:buClr>
              <a:buSzPts val="1100"/>
              <a:buFont typeface="Calibri"/>
              <a:buChar char="●"/>
            </a:pPr>
            <a:r>
              <a:rPr lang="en" sz="1100">
                <a:solidFill>
                  <a:srgbClr val="333333"/>
                </a:solidFill>
                <a:highlight>
                  <a:srgbClr val="FFFFFF"/>
                </a:highlight>
                <a:latin typeface="Calibri"/>
                <a:ea typeface="Calibri"/>
                <a:cs typeface="Calibri"/>
                <a:sym typeface="Calibri"/>
              </a:rPr>
              <a:t>99.7% are within +- three SD</a:t>
            </a:r>
            <a:endParaRPr sz="1100">
              <a:solidFill>
                <a:srgbClr val="333333"/>
              </a:solidFill>
              <a:highlight>
                <a:srgbClr val="FFFFFF"/>
              </a:highlight>
              <a:latin typeface="Calibri"/>
              <a:ea typeface="Calibri"/>
              <a:cs typeface="Calibri"/>
              <a:sym typeface="Calibri"/>
            </a:endParaRPr>
          </a:p>
          <a:p>
            <a:pPr indent="0" lvl="0" marL="0" rtl="0" algn="just">
              <a:spcBef>
                <a:spcPts val="1600"/>
              </a:spcBef>
              <a:spcAft>
                <a:spcPts val="1600"/>
              </a:spcAft>
              <a:buNone/>
            </a:pPr>
            <a:r>
              <a:rPr lang="en" sz="1100">
                <a:solidFill>
                  <a:srgbClr val="333333"/>
                </a:solidFill>
                <a:highlight>
                  <a:srgbClr val="FFFFFF"/>
                </a:highlight>
                <a:latin typeface="Calibri"/>
                <a:ea typeface="Calibri"/>
                <a:cs typeface="Calibri"/>
                <a:sym typeface="Calibri"/>
              </a:rPr>
              <a:t>Normal distribution model is motivated by the Central Limit Theorem (which is the backbone of inferential statistics). This theory states that averages calculated from independent, identically distributed random variables have approximately normal distributions, regardless of the type of distribution from which the variables are sampled</a:t>
            </a:r>
            <a:endParaRPr sz="1100">
              <a:solidFill>
                <a:srgbClr val="333333"/>
              </a:solidFill>
              <a:highlight>
                <a:srgbClr val="FFFFFF"/>
              </a:highlight>
              <a:latin typeface="Calibri"/>
              <a:ea typeface="Calibri"/>
              <a:cs typeface="Calibri"/>
              <a:sym typeface="Calibri"/>
            </a:endParaRPr>
          </a:p>
        </p:txBody>
      </p:sp>
      <p:pic>
        <p:nvPicPr>
          <p:cNvPr id="782" name="Google Shape;782;p52"/>
          <p:cNvPicPr preferRelativeResize="0"/>
          <p:nvPr/>
        </p:nvPicPr>
        <p:blipFill>
          <a:blip r:embed="rId3">
            <a:alphaModFix/>
          </a:blip>
          <a:stretch>
            <a:fillRect/>
          </a:stretch>
        </p:blipFill>
        <p:spPr>
          <a:xfrm>
            <a:off x="5723725" y="1510950"/>
            <a:ext cx="3420575" cy="2199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53"/>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Empirical Rule/ 3 Sigma Rule</a:t>
            </a:r>
            <a:endParaRPr>
              <a:latin typeface="Calibri"/>
              <a:ea typeface="Calibri"/>
              <a:cs typeface="Calibri"/>
              <a:sym typeface="Calibri"/>
            </a:endParaRPr>
          </a:p>
        </p:txBody>
      </p:sp>
      <p:sp>
        <p:nvSpPr>
          <p:cNvPr id="788" name="Google Shape;788;p53"/>
          <p:cNvSpPr txBox="1"/>
          <p:nvPr>
            <p:ph idx="1" type="body"/>
          </p:nvPr>
        </p:nvSpPr>
        <p:spPr>
          <a:xfrm>
            <a:off x="14225" y="466675"/>
            <a:ext cx="8284800" cy="4323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rPr b="1" lang="en" sz="1300">
                <a:solidFill>
                  <a:srgbClr val="333333"/>
                </a:solidFill>
                <a:highlight>
                  <a:srgbClr val="FFFFFF"/>
                </a:highlight>
                <a:latin typeface="Calibri"/>
                <a:ea typeface="Calibri"/>
                <a:cs typeface="Calibri"/>
                <a:sym typeface="Calibri"/>
              </a:rPr>
              <a:t>Relation between Mean and Standard Deviation.</a:t>
            </a:r>
            <a:endParaRPr b="1" sz="1300">
              <a:solidFill>
                <a:srgbClr val="333333"/>
              </a:solidFill>
              <a:highlight>
                <a:srgbClr val="FFFFFF"/>
              </a:highlight>
              <a:latin typeface="Calibri"/>
              <a:ea typeface="Calibri"/>
              <a:cs typeface="Calibri"/>
              <a:sym typeface="Calibri"/>
            </a:endParaRPr>
          </a:p>
        </p:txBody>
      </p:sp>
      <p:sp>
        <p:nvSpPr>
          <p:cNvPr id="789" name="Google Shape;789;p53"/>
          <p:cNvSpPr/>
          <p:nvPr/>
        </p:nvSpPr>
        <p:spPr>
          <a:xfrm>
            <a:off x="122425" y="817425"/>
            <a:ext cx="8826300" cy="1465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3"/>
          <p:cNvSpPr txBox="1"/>
          <p:nvPr>
            <p:ph idx="1" type="body"/>
          </p:nvPr>
        </p:nvSpPr>
        <p:spPr>
          <a:xfrm>
            <a:off x="129675" y="927125"/>
            <a:ext cx="8740200" cy="1172400"/>
          </a:xfrm>
          <a:prstGeom prst="rect">
            <a:avLst/>
          </a:prstGeom>
          <a:noFill/>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333333"/>
                </a:solidFill>
                <a:highlight>
                  <a:srgbClr val="FFFFFF"/>
                </a:highlight>
                <a:latin typeface="Calibri"/>
                <a:ea typeface="Calibri"/>
                <a:cs typeface="Calibri"/>
                <a:sym typeface="Calibri"/>
              </a:rPr>
              <a:t>The </a:t>
            </a:r>
            <a:r>
              <a:rPr b="1" lang="en" sz="1400">
                <a:solidFill>
                  <a:srgbClr val="333333"/>
                </a:solidFill>
                <a:highlight>
                  <a:srgbClr val="FFFFFF"/>
                </a:highlight>
                <a:latin typeface="Calibri"/>
                <a:ea typeface="Calibri"/>
                <a:cs typeface="Calibri"/>
                <a:sym typeface="Calibri"/>
              </a:rPr>
              <a:t>Empirical Rule</a:t>
            </a:r>
            <a:r>
              <a:rPr lang="en" sz="1400">
                <a:solidFill>
                  <a:srgbClr val="333333"/>
                </a:solidFill>
                <a:highlight>
                  <a:srgbClr val="FFFFFF"/>
                </a:highlight>
                <a:latin typeface="Calibri"/>
                <a:ea typeface="Calibri"/>
                <a:cs typeface="Calibri"/>
                <a:sym typeface="Calibri"/>
              </a:rPr>
              <a:t> states for a Symmetric data (normal distribution or mountain shaped) -</a:t>
            </a:r>
            <a:endParaRPr sz="1400">
              <a:solidFill>
                <a:srgbClr val="333333"/>
              </a:solidFill>
              <a:highlight>
                <a:srgbClr val="FFFFFF"/>
              </a:highlight>
              <a:latin typeface="Calibri"/>
              <a:ea typeface="Calibri"/>
              <a:cs typeface="Calibri"/>
              <a:sym typeface="Calibri"/>
            </a:endParaRPr>
          </a:p>
          <a:p>
            <a:pPr indent="-317500" lvl="0" marL="457200" rtl="0" algn="just">
              <a:spcBef>
                <a:spcPts val="1600"/>
              </a:spcBef>
              <a:spcAft>
                <a:spcPts val="0"/>
              </a:spcAft>
              <a:buClr>
                <a:srgbClr val="333333"/>
              </a:buClr>
              <a:buSzPts val="1400"/>
              <a:buChar char="●"/>
            </a:pPr>
            <a:r>
              <a:rPr b="1" lang="en" sz="1400">
                <a:solidFill>
                  <a:srgbClr val="333333"/>
                </a:solidFill>
                <a:highlight>
                  <a:srgbClr val="FFFFFF"/>
                </a:highlight>
                <a:latin typeface="Calibri"/>
                <a:ea typeface="Calibri"/>
                <a:cs typeface="Calibri"/>
                <a:sym typeface="Calibri"/>
              </a:rPr>
              <a:t>~ 68%</a:t>
            </a:r>
            <a:r>
              <a:rPr lang="en" sz="1400">
                <a:solidFill>
                  <a:srgbClr val="333333"/>
                </a:solidFill>
                <a:highlight>
                  <a:srgbClr val="FFFFFF"/>
                </a:highlight>
                <a:latin typeface="Calibri"/>
                <a:ea typeface="Calibri"/>
                <a:cs typeface="Calibri"/>
                <a:sym typeface="Calibri"/>
              </a:rPr>
              <a:t> of the observations lie within </a:t>
            </a:r>
            <a:r>
              <a:rPr b="1" lang="en" sz="1400">
                <a:solidFill>
                  <a:srgbClr val="333333"/>
                </a:solidFill>
                <a:highlight>
                  <a:srgbClr val="FFFFFF"/>
                </a:highlight>
                <a:latin typeface="Calibri"/>
                <a:ea typeface="Calibri"/>
                <a:cs typeface="Calibri"/>
                <a:sym typeface="Calibri"/>
              </a:rPr>
              <a:t>1</a:t>
            </a:r>
            <a:r>
              <a:rPr lang="en" sz="1400">
                <a:solidFill>
                  <a:srgbClr val="333333"/>
                </a:solidFill>
                <a:highlight>
                  <a:srgbClr val="FFFFFF"/>
                </a:highlight>
                <a:latin typeface="Calibri"/>
                <a:ea typeface="Calibri"/>
                <a:cs typeface="Calibri"/>
                <a:sym typeface="Calibri"/>
              </a:rPr>
              <a:t> S.D. of the mean.</a:t>
            </a:r>
            <a:endParaRPr sz="1400">
              <a:solidFill>
                <a:srgbClr val="333333"/>
              </a:solidFill>
              <a:highlight>
                <a:srgbClr val="FFFFFF"/>
              </a:highlight>
              <a:latin typeface="Calibri"/>
              <a:ea typeface="Calibri"/>
              <a:cs typeface="Calibri"/>
              <a:sym typeface="Calibri"/>
            </a:endParaRPr>
          </a:p>
          <a:p>
            <a:pPr indent="-317500" lvl="0" marL="457200" rtl="0" algn="just">
              <a:spcBef>
                <a:spcPts val="0"/>
              </a:spcBef>
              <a:spcAft>
                <a:spcPts val="0"/>
              </a:spcAft>
              <a:buClr>
                <a:srgbClr val="333333"/>
              </a:buClr>
              <a:buSzPts val="1400"/>
              <a:buChar char="●"/>
            </a:pPr>
            <a:r>
              <a:rPr b="1" lang="en" sz="1400">
                <a:solidFill>
                  <a:srgbClr val="333333"/>
                </a:solidFill>
                <a:highlight>
                  <a:srgbClr val="FFFFFF"/>
                </a:highlight>
                <a:latin typeface="Calibri"/>
                <a:ea typeface="Calibri"/>
                <a:cs typeface="Calibri"/>
                <a:sym typeface="Calibri"/>
              </a:rPr>
              <a:t>~ 95%</a:t>
            </a:r>
            <a:r>
              <a:rPr lang="en" sz="1400">
                <a:solidFill>
                  <a:srgbClr val="333333"/>
                </a:solidFill>
                <a:highlight>
                  <a:srgbClr val="FFFFFF"/>
                </a:highlight>
                <a:latin typeface="Calibri"/>
                <a:ea typeface="Calibri"/>
                <a:cs typeface="Calibri"/>
                <a:sym typeface="Calibri"/>
              </a:rPr>
              <a:t> of the observations lie within </a:t>
            </a:r>
            <a:r>
              <a:rPr b="1" lang="en" sz="1400">
                <a:solidFill>
                  <a:srgbClr val="333333"/>
                </a:solidFill>
                <a:highlight>
                  <a:srgbClr val="FFFFFF"/>
                </a:highlight>
                <a:latin typeface="Calibri"/>
                <a:ea typeface="Calibri"/>
                <a:cs typeface="Calibri"/>
                <a:sym typeface="Calibri"/>
              </a:rPr>
              <a:t>2</a:t>
            </a:r>
            <a:r>
              <a:rPr lang="en" sz="1400">
                <a:solidFill>
                  <a:srgbClr val="333333"/>
                </a:solidFill>
                <a:highlight>
                  <a:srgbClr val="FFFFFF"/>
                </a:highlight>
                <a:latin typeface="Calibri"/>
                <a:ea typeface="Calibri"/>
                <a:cs typeface="Calibri"/>
                <a:sym typeface="Calibri"/>
              </a:rPr>
              <a:t> S.D. of the mean.</a:t>
            </a:r>
            <a:endParaRPr sz="1400">
              <a:solidFill>
                <a:srgbClr val="333333"/>
              </a:solidFill>
              <a:highlight>
                <a:srgbClr val="FFFFFF"/>
              </a:highlight>
              <a:latin typeface="Calibri"/>
              <a:ea typeface="Calibri"/>
              <a:cs typeface="Calibri"/>
              <a:sym typeface="Calibri"/>
            </a:endParaRPr>
          </a:p>
          <a:p>
            <a:pPr indent="-317500" lvl="0" marL="457200" rtl="0" algn="just">
              <a:spcBef>
                <a:spcPts val="0"/>
              </a:spcBef>
              <a:spcAft>
                <a:spcPts val="0"/>
              </a:spcAft>
              <a:buClr>
                <a:srgbClr val="333333"/>
              </a:buClr>
              <a:buSzPts val="1400"/>
              <a:buChar char="●"/>
            </a:pPr>
            <a:r>
              <a:rPr lang="en" sz="1400">
                <a:solidFill>
                  <a:srgbClr val="333333"/>
                </a:solidFill>
                <a:highlight>
                  <a:srgbClr val="FFFFFF"/>
                </a:highlight>
                <a:latin typeface="Calibri"/>
                <a:ea typeface="Calibri"/>
                <a:cs typeface="Calibri"/>
                <a:sym typeface="Calibri"/>
              </a:rPr>
              <a:t>A vast majority of the observations (all, or all most all) will be within </a:t>
            </a:r>
            <a:r>
              <a:rPr b="1" lang="en" sz="1400">
                <a:solidFill>
                  <a:srgbClr val="333333"/>
                </a:solidFill>
                <a:highlight>
                  <a:srgbClr val="FFFFFF"/>
                </a:highlight>
                <a:latin typeface="Calibri"/>
                <a:ea typeface="Calibri"/>
                <a:cs typeface="Calibri"/>
                <a:sym typeface="Calibri"/>
              </a:rPr>
              <a:t>3</a:t>
            </a:r>
            <a:r>
              <a:rPr lang="en" sz="1400">
                <a:solidFill>
                  <a:srgbClr val="333333"/>
                </a:solidFill>
                <a:highlight>
                  <a:srgbClr val="FFFFFF"/>
                </a:highlight>
                <a:latin typeface="Calibri"/>
                <a:ea typeface="Calibri"/>
                <a:cs typeface="Calibri"/>
                <a:sym typeface="Calibri"/>
              </a:rPr>
              <a:t> S.D. of the mean</a:t>
            </a:r>
            <a:endParaRPr sz="1400">
              <a:solidFill>
                <a:srgbClr val="333333"/>
              </a:solidFill>
              <a:highlight>
                <a:srgbClr val="FFFFFF"/>
              </a:highlight>
              <a:latin typeface="Calibri"/>
              <a:ea typeface="Calibri"/>
              <a:cs typeface="Calibri"/>
              <a:sym typeface="Calibri"/>
            </a:endParaRPr>
          </a:p>
        </p:txBody>
      </p:sp>
      <p:pic>
        <p:nvPicPr>
          <p:cNvPr id="791" name="Google Shape;791;p53"/>
          <p:cNvPicPr preferRelativeResize="0"/>
          <p:nvPr/>
        </p:nvPicPr>
        <p:blipFill rotWithShape="1">
          <a:blip r:embed="rId3">
            <a:alphaModFix/>
          </a:blip>
          <a:srcRect b="0" l="7021" r="7141" t="5820"/>
          <a:stretch/>
        </p:blipFill>
        <p:spPr>
          <a:xfrm>
            <a:off x="2189975" y="2483025"/>
            <a:ext cx="4720776" cy="2589825"/>
          </a:xfrm>
          <a:prstGeom prst="rect">
            <a:avLst/>
          </a:prstGeom>
          <a:noFill/>
          <a:ln>
            <a:noFill/>
          </a:ln>
        </p:spPr>
      </p:pic>
      <p:sp>
        <p:nvSpPr>
          <p:cNvPr id="792" name="Google Shape;792;p53"/>
          <p:cNvSpPr txBox="1"/>
          <p:nvPr>
            <p:ph idx="1" type="body"/>
          </p:nvPr>
        </p:nvSpPr>
        <p:spPr>
          <a:xfrm>
            <a:off x="2676300" y="2382275"/>
            <a:ext cx="3791400" cy="234300"/>
          </a:xfrm>
          <a:prstGeom prst="rect">
            <a:avLst/>
          </a:prstGeom>
          <a:solidFill>
            <a:schemeClr val="lt1"/>
          </a:solidFill>
        </p:spPr>
        <p:txBody>
          <a:bodyPr anchorCtr="0" anchor="t" bIns="91425" lIns="91425" spcFirstLastPara="1" rIns="91425" wrap="square" tIns="91425">
            <a:noAutofit/>
          </a:bodyPr>
          <a:lstStyle/>
          <a:p>
            <a:pPr indent="0" lvl="0" marL="0" rtl="0" algn="ctr">
              <a:spcBef>
                <a:spcPts val="0"/>
              </a:spcBef>
              <a:spcAft>
                <a:spcPts val="1600"/>
              </a:spcAft>
              <a:buNone/>
            </a:pPr>
            <a:r>
              <a:rPr b="1" lang="en" sz="1000">
                <a:solidFill>
                  <a:srgbClr val="333333"/>
                </a:solidFill>
                <a:highlight>
                  <a:srgbClr val="FFFFFF"/>
                </a:highlight>
                <a:latin typeface="Calibri"/>
                <a:ea typeface="Calibri"/>
                <a:cs typeface="Calibri"/>
                <a:sym typeface="Calibri"/>
              </a:rPr>
              <a:t>Empirical Rule</a:t>
            </a:r>
            <a:endParaRPr b="1" sz="1000">
              <a:solidFill>
                <a:srgbClr val="333333"/>
              </a:solidFill>
              <a:highlight>
                <a:srgbClr val="FFFFFF"/>
              </a:highlight>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54"/>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Which is the best Measure - Mean Median and Mode</a:t>
            </a:r>
            <a:endParaRPr>
              <a:latin typeface="Calibri"/>
              <a:ea typeface="Calibri"/>
              <a:cs typeface="Calibri"/>
              <a:sym typeface="Calibri"/>
            </a:endParaRPr>
          </a:p>
        </p:txBody>
      </p:sp>
      <p:sp>
        <p:nvSpPr>
          <p:cNvPr id="798" name="Google Shape;798;p54"/>
          <p:cNvSpPr/>
          <p:nvPr/>
        </p:nvSpPr>
        <p:spPr>
          <a:xfrm>
            <a:off x="225600" y="600575"/>
            <a:ext cx="8560800" cy="2910600"/>
          </a:xfrm>
          <a:prstGeom prst="roundRect">
            <a:avLst>
              <a:gd fmla="val 4084"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4"/>
          <p:cNvSpPr txBox="1"/>
          <p:nvPr/>
        </p:nvSpPr>
        <p:spPr>
          <a:xfrm>
            <a:off x="492375" y="615450"/>
            <a:ext cx="81876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Calibri"/>
                <a:ea typeface="Calibri"/>
                <a:cs typeface="Calibri"/>
                <a:sym typeface="Calibri"/>
              </a:rPr>
              <a:t>The 3 main measures of central tendency are </a:t>
            </a:r>
            <a:r>
              <a:rPr b="1" lang="en" sz="1500">
                <a:latin typeface="Calibri"/>
                <a:ea typeface="Calibri"/>
                <a:cs typeface="Calibri"/>
                <a:sym typeface="Calibri"/>
              </a:rPr>
              <a:t>best used in combination</a:t>
            </a:r>
            <a:r>
              <a:rPr lang="en" sz="1500">
                <a:latin typeface="Calibri"/>
                <a:ea typeface="Calibri"/>
                <a:cs typeface="Calibri"/>
                <a:sym typeface="Calibri"/>
              </a:rPr>
              <a:t> with each other to understand the data because they have </a:t>
            </a:r>
            <a:r>
              <a:rPr b="1" lang="en" sz="1500">
                <a:latin typeface="Calibri"/>
                <a:ea typeface="Calibri"/>
                <a:cs typeface="Calibri"/>
                <a:sym typeface="Calibri"/>
              </a:rPr>
              <a:t>complementary strengths and limitations</a:t>
            </a:r>
            <a:r>
              <a:rPr lang="en" sz="1500">
                <a:latin typeface="Calibri"/>
                <a:ea typeface="Calibri"/>
                <a:cs typeface="Calibri"/>
                <a:sym typeface="Calibri"/>
              </a:rPr>
              <a:t>. But sometimes only 1 or 2 of them are applicable to your dataset. The measure of central tendency to be used in a situation </a:t>
            </a:r>
            <a:r>
              <a:rPr b="1" lang="en" sz="1500">
                <a:latin typeface="Calibri"/>
                <a:ea typeface="Calibri"/>
                <a:cs typeface="Calibri"/>
                <a:sym typeface="Calibri"/>
              </a:rPr>
              <a:t>depends on -</a:t>
            </a:r>
            <a:endParaRPr b="1"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Level of measurement</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Type of data</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Type of distribution</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Skewness of the data</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Presence of outliers</a:t>
            </a:r>
            <a:endParaRPr sz="1500">
              <a:latin typeface="Calibri"/>
              <a:ea typeface="Calibri"/>
              <a:cs typeface="Calibri"/>
              <a:sym typeface="Calibri"/>
            </a:endParaRPr>
          </a:p>
          <a:p>
            <a:pPr indent="0" lvl="0" marL="0" rtl="0" algn="l">
              <a:spcBef>
                <a:spcPts val="0"/>
              </a:spcBef>
              <a:spcAft>
                <a:spcPts val="0"/>
              </a:spcAft>
              <a:buNone/>
            </a:pPr>
            <a:r>
              <a:rPr lang="en" sz="1500">
                <a:latin typeface="Calibri"/>
                <a:ea typeface="Calibri"/>
                <a:cs typeface="Calibri"/>
                <a:sym typeface="Calibri"/>
              </a:rPr>
              <a:t>More importantly the </a:t>
            </a:r>
            <a:r>
              <a:rPr b="1" lang="en" sz="1500">
                <a:latin typeface="Calibri"/>
                <a:ea typeface="Calibri"/>
                <a:cs typeface="Calibri"/>
                <a:sym typeface="Calibri"/>
              </a:rPr>
              <a:t>purpose of calculating</a:t>
            </a:r>
            <a:r>
              <a:rPr lang="en" sz="1500">
                <a:latin typeface="Calibri"/>
                <a:ea typeface="Calibri"/>
                <a:cs typeface="Calibri"/>
                <a:sym typeface="Calibri"/>
              </a:rPr>
              <a:t> the measure cannot be ignored i.e. </a:t>
            </a:r>
            <a:r>
              <a:rPr b="1" lang="en" sz="1500">
                <a:latin typeface="Calibri"/>
                <a:ea typeface="Calibri"/>
                <a:cs typeface="Calibri"/>
                <a:sym typeface="Calibri"/>
              </a:rPr>
              <a:t>‘business goals’</a:t>
            </a:r>
            <a:r>
              <a:rPr lang="en" sz="1500">
                <a:latin typeface="Calibri"/>
                <a:ea typeface="Calibri"/>
                <a:cs typeface="Calibri"/>
                <a:sym typeface="Calibri"/>
              </a:rPr>
              <a:t> need to be kept in mind. Thus the choice of using mean or median should primarily driven by the goals of analysis.</a:t>
            </a:r>
            <a:endParaRPr sz="1500">
              <a:latin typeface="Calibri"/>
              <a:ea typeface="Calibri"/>
              <a:cs typeface="Calibri"/>
              <a:sym typeface="Calibri"/>
            </a:endParaRPr>
          </a:p>
        </p:txBody>
      </p:sp>
      <p:pic>
        <p:nvPicPr>
          <p:cNvPr id="800" name="Google Shape;800;p54"/>
          <p:cNvPicPr preferRelativeResize="0"/>
          <p:nvPr/>
        </p:nvPicPr>
        <p:blipFill>
          <a:blip r:embed="rId3">
            <a:alphaModFix/>
          </a:blip>
          <a:stretch>
            <a:fillRect/>
          </a:stretch>
        </p:blipFill>
        <p:spPr>
          <a:xfrm>
            <a:off x="2147375" y="3336250"/>
            <a:ext cx="4570674" cy="1681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55"/>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Which is the best Measure - Mean Median and Mode</a:t>
            </a:r>
            <a:endParaRPr>
              <a:latin typeface="Calibri"/>
              <a:ea typeface="Calibri"/>
              <a:cs typeface="Calibri"/>
              <a:sym typeface="Calibri"/>
            </a:endParaRPr>
          </a:p>
        </p:txBody>
      </p:sp>
      <p:sp>
        <p:nvSpPr>
          <p:cNvPr id="806" name="Google Shape;806;p55"/>
          <p:cNvSpPr/>
          <p:nvPr/>
        </p:nvSpPr>
        <p:spPr>
          <a:xfrm>
            <a:off x="225600" y="600575"/>
            <a:ext cx="5680200" cy="2125800"/>
          </a:xfrm>
          <a:prstGeom prst="roundRect">
            <a:avLst>
              <a:gd fmla="val 3646"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5"/>
          <p:cNvSpPr/>
          <p:nvPr/>
        </p:nvSpPr>
        <p:spPr>
          <a:xfrm>
            <a:off x="2794800" y="2873925"/>
            <a:ext cx="5924100" cy="2125800"/>
          </a:xfrm>
          <a:prstGeom prst="roundRect">
            <a:avLst>
              <a:gd fmla="val 3290"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5"/>
          <p:cNvSpPr txBox="1"/>
          <p:nvPr/>
        </p:nvSpPr>
        <p:spPr>
          <a:xfrm>
            <a:off x="2800475" y="2901450"/>
            <a:ext cx="5924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alibri"/>
                <a:ea typeface="Calibri"/>
                <a:cs typeface="Calibri"/>
                <a:sym typeface="Calibri"/>
              </a:rPr>
              <a:t>You should also consider the the type of distribution to decide which measure of central tendency to be used -</a:t>
            </a:r>
            <a:endParaRPr b="1"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For </a:t>
            </a:r>
            <a:r>
              <a:rPr b="1" lang="en" sz="1500">
                <a:latin typeface="Calibri"/>
                <a:ea typeface="Calibri"/>
                <a:cs typeface="Calibri"/>
                <a:sym typeface="Calibri"/>
              </a:rPr>
              <a:t>Normally distributed data,</a:t>
            </a:r>
            <a:r>
              <a:rPr lang="en" sz="1500">
                <a:latin typeface="Calibri"/>
                <a:ea typeface="Calibri"/>
                <a:cs typeface="Calibri"/>
                <a:sym typeface="Calibri"/>
              </a:rPr>
              <a:t> all three measures of central tendency will give you the same answer so they can all be used.</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In </a:t>
            </a:r>
            <a:r>
              <a:rPr b="1" lang="en" sz="1500">
                <a:latin typeface="Calibri"/>
                <a:ea typeface="Calibri"/>
                <a:cs typeface="Calibri"/>
                <a:sym typeface="Calibri"/>
              </a:rPr>
              <a:t>Skewed distributions,</a:t>
            </a:r>
            <a:r>
              <a:rPr lang="en" sz="1500">
                <a:latin typeface="Calibri"/>
                <a:ea typeface="Calibri"/>
                <a:cs typeface="Calibri"/>
                <a:sym typeface="Calibri"/>
              </a:rPr>
              <a:t> the </a:t>
            </a:r>
            <a:r>
              <a:rPr b="1" lang="en" sz="1500">
                <a:latin typeface="Calibri"/>
                <a:ea typeface="Calibri"/>
                <a:cs typeface="Calibri"/>
                <a:sym typeface="Calibri"/>
              </a:rPr>
              <a:t>Median is the best</a:t>
            </a:r>
            <a:r>
              <a:rPr lang="en" sz="1500">
                <a:latin typeface="Calibri"/>
                <a:ea typeface="Calibri"/>
                <a:cs typeface="Calibri"/>
                <a:sym typeface="Calibri"/>
              </a:rPr>
              <a:t> measure because it is unaffected by extreme outliers or non-symmetric distributions of scores. The </a:t>
            </a:r>
            <a:r>
              <a:rPr b="1" lang="en" sz="1500">
                <a:latin typeface="Calibri"/>
                <a:ea typeface="Calibri"/>
                <a:cs typeface="Calibri"/>
                <a:sym typeface="Calibri"/>
              </a:rPr>
              <a:t>Mean</a:t>
            </a:r>
            <a:r>
              <a:rPr lang="en" sz="1500">
                <a:latin typeface="Calibri"/>
                <a:ea typeface="Calibri"/>
                <a:cs typeface="Calibri"/>
                <a:sym typeface="Calibri"/>
              </a:rPr>
              <a:t> and </a:t>
            </a:r>
            <a:r>
              <a:rPr b="1" lang="en" sz="1500">
                <a:latin typeface="Calibri"/>
                <a:ea typeface="Calibri"/>
                <a:cs typeface="Calibri"/>
                <a:sym typeface="Calibri"/>
              </a:rPr>
              <a:t>Mode</a:t>
            </a:r>
            <a:r>
              <a:rPr lang="en" sz="1500">
                <a:latin typeface="Calibri"/>
                <a:ea typeface="Calibri"/>
                <a:cs typeface="Calibri"/>
                <a:sym typeface="Calibri"/>
              </a:rPr>
              <a:t> can vary in skewed distributions.</a:t>
            </a:r>
            <a:endParaRPr sz="1500">
              <a:latin typeface="Calibri"/>
              <a:ea typeface="Calibri"/>
              <a:cs typeface="Calibri"/>
              <a:sym typeface="Calibri"/>
            </a:endParaRPr>
          </a:p>
        </p:txBody>
      </p:sp>
      <p:sp>
        <p:nvSpPr>
          <p:cNvPr id="809" name="Google Shape;809;p55"/>
          <p:cNvSpPr txBox="1"/>
          <p:nvPr/>
        </p:nvSpPr>
        <p:spPr>
          <a:xfrm>
            <a:off x="263775" y="691650"/>
            <a:ext cx="5680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alibri"/>
                <a:ea typeface="Calibri"/>
                <a:cs typeface="Calibri"/>
                <a:sym typeface="Calibri"/>
              </a:rPr>
              <a:t>Based on the level of measurement</a:t>
            </a:r>
            <a:endParaRPr b="1"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The </a:t>
            </a:r>
            <a:r>
              <a:rPr b="1" lang="en" sz="1500">
                <a:latin typeface="Calibri"/>
                <a:ea typeface="Calibri"/>
                <a:cs typeface="Calibri"/>
                <a:sym typeface="Calibri"/>
              </a:rPr>
              <a:t>Mode</a:t>
            </a:r>
            <a:r>
              <a:rPr lang="en" sz="1500">
                <a:latin typeface="Calibri"/>
                <a:ea typeface="Calibri"/>
                <a:cs typeface="Calibri"/>
                <a:sym typeface="Calibri"/>
              </a:rPr>
              <a:t> can be used for any level of measurement, but it’s most meaningful for </a:t>
            </a:r>
            <a:r>
              <a:rPr b="1" lang="en" sz="1500">
                <a:latin typeface="Calibri"/>
                <a:ea typeface="Calibri"/>
                <a:cs typeface="Calibri"/>
                <a:sym typeface="Calibri"/>
              </a:rPr>
              <a:t>nominal</a:t>
            </a:r>
            <a:r>
              <a:rPr lang="en" sz="1500">
                <a:latin typeface="Calibri"/>
                <a:ea typeface="Calibri"/>
                <a:cs typeface="Calibri"/>
                <a:sym typeface="Calibri"/>
              </a:rPr>
              <a:t> and </a:t>
            </a:r>
            <a:r>
              <a:rPr b="1" lang="en" sz="1500">
                <a:latin typeface="Calibri"/>
                <a:ea typeface="Calibri"/>
                <a:cs typeface="Calibri"/>
                <a:sym typeface="Calibri"/>
              </a:rPr>
              <a:t>ordinal</a:t>
            </a:r>
            <a:r>
              <a:rPr lang="en" sz="1500">
                <a:latin typeface="Calibri"/>
                <a:ea typeface="Calibri"/>
                <a:cs typeface="Calibri"/>
                <a:sym typeface="Calibri"/>
              </a:rPr>
              <a:t> levels.</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The </a:t>
            </a:r>
            <a:r>
              <a:rPr b="1" lang="en" sz="1500">
                <a:latin typeface="Calibri"/>
                <a:ea typeface="Calibri"/>
                <a:cs typeface="Calibri"/>
                <a:sym typeface="Calibri"/>
              </a:rPr>
              <a:t>Median</a:t>
            </a:r>
            <a:r>
              <a:rPr lang="en" sz="1500">
                <a:latin typeface="Calibri"/>
                <a:ea typeface="Calibri"/>
                <a:cs typeface="Calibri"/>
                <a:sym typeface="Calibri"/>
              </a:rPr>
              <a:t> can only be used on data that can be </a:t>
            </a:r>
            <a:r>
              <a:rPr b="1" lang="en" sz="1500">
                <a:latin typeface="Calibri"/>
                <a:ea typeface="Calibri"/>
                <a:cs typeface="Calibri"/>
                <a:sym typeface="Calibri"/>
              </a:rPr>
              <a:t>ordered</a:t>
            </a:r>
            <a:r>
              <a:rPr lang="en" sz="1500">
                <a:latin typeface="Calibri"/>
                <a:ea typeface="Calibri"/>
                <a:cs typeface="Calibri"/>
                <a:sym typeface="Calibri"/>
              </a:rPr>
              <a:t> – that is, from ordinal, interval and ratio levels of measurement.</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The </a:t>
            </a:r>
            <a:r>
              <a:rPr b="1" lang="en" sz="1500">
                <a:latin typeface="Calibri"/>
                <a:ea typeface="Calibri"/>
                <a:cs typeface="Calibri"/>
                <a:sym typeface="Calibri"/>
              </a:rPr>
              <a:t>Mean</a:t>
            </a:r>
            <a:r>
              <a:rPr lang="en" sz="1500">
                <a:latin typeface="Calibri"/>
                <a:ea typeface="Calibri"/>
                <a:cs typeface="Calibri"/>
                <a:sym typeface="Calibri"/>
              </a:rPr>
              <a:t> can only be used on </a:t>
            </a:r>
            <a:r>
              <a:rPr b="1" lang="en" sz="1500">
                <a:latin typeface="Calibri"/>
                <a:ea typeface="Calibri"/>
                <a:cs typeface="Calibri"/>
                <a:sym typeface="Calibri"/>
              </a:rPr>
              <a:t>interval </a:t>
            </a:r>
            <a:r>
              <a:rPr lang="en" sz="1500">
                <a:latin typeface="Calibri"/>
                <a:ea typeface="Calibri"/>
                <a:cs typeface="Calibri"/>
                <a:sym typeface="Calibri"/>
              </a:rPr>
              <a:t>and</a:t>
            </a:r>
            <a:r>
              <a:rPr b="1" lang="en" sz="1500">
                <a:latin typeface="Calibri"/>
                <a:ea typeface="Calibri"/>
                <a:cs typeface="Calibri"/>
                <a:sym typeface="Calibri"/>
              </a:rPr>
              <a:t> ratio</a:t>
            </a:r>
            <a:r>
              <a:rPr lang="en" sz="1500">
                <a:latin typeface="Calibri"/>
                <a:ea typeface="Calibri"/>
                <a:cs typeface="Calibri"/>
                <a:sym typeface="Calibri"/>
              </a:rPr>
              <a:t> levels of measurement because it requires equal spacing between adjacent values or scores in the scale.</a:t>
            </a:r>
            <a:endParaRPr sz="1500">
              <a:latin typeface="Calibri"/>
              <a:ea typeface="Calibri"/>
              <a:cs typeface="Calibri"/>
              <a:sym typeface="Calibri"/>
            </a:endParaRPr>
          </a:p>
        </p:txBody>
      </p:sp>
      <p:graphicFrame>
        <p:nvGraphicFramePr>
          <p:cNvPr id="810" name="Google Shape;810;p55"/>
          <p:cNvGraphicFramePr/>
          <p:nvPr/>
        </p:nvGraphicFramePr>
        <p:xfrm>
          <a:off x="6120950" y="920250"/>
          <a:ext cx="3000000" cy="3000000"/>
        </p:xfrm>
        <a:graphic>
          <a:graphicData uri="http://schemas.openxmlformats.org/drawingml/2006/table">
            <a:tbl>
              <a:tblPr>
                <a:noFill/>
                <a:tableStyleId>{8C42100A-74D7-44DD-8638-7A5452A101F4}</a:tableStyleId>
              </a:tblPr>
              <a:tblGrid>
                <a:gridCol w="1395450"/>
                <a:gridCol w="1395450"/>
              </a:tblGrid>
              <a:tr h="321350">
                <a:tc>
                  <a:txBody>
                    <a:bodyPr/>
                    <a:lstStyle/>
                    <a:p>
                      <a:pPr indent="0" lvl="0" marL="0" rtl="0" algn="l">
                        <a:spcBef>
                          <a:spcPts val="0"/>
                        </a:spcBef>
                        <a:spcAft>
                          <a:spcPts val="0"/>
                        </a:spcAft>
                        <a:buNone/>
                      </a:pPr>
                      <a:r>
                        <a:rPr b="1" lang="en" sz="1200">
                          <a:latin typeface="Calibri"/>
                          <a:ea typeface="Calibri"/>
                          <a:cs typeface="Calibri"/>
                          <a:sym typeface="Calibri"/>
                        </a:rPr>
                        <a:t>Level</a:t>
                      </a:r>
                      <a:endParaRPr b="1" sz="1200">
                        <a:latin typeface="Calibri"/>
                        <a:ea typeface="Calibri"/>
                        <a:cs typeface="Calibri"/>
                        <a:sym typeface="Calibri"/>
                      </a:endParaRPr>
                    </a:p>
                  </a:txBody>
                  <a:tcPr marT="91425" marB="91425" marR="91425" marL="91425" anchor="ctr">
                    <a:solidFill>
                      <a:srgbClr val="F4CCCC"/>
                    </a:solidFill>
                  </a:tcPr>
                </a:tc>
                <a:tc>
                  <a:txBody>
                    <a:bodyPr/>
                    <a:lstStyle/>
                    <a:p>
                      <a:pPr indent="0" lvl="0" marL="0" rtl="0" algn="l">
                        <a:spcBef>
                          <a:spcPts val="0"/>
                        </a:spcBef>
                        <a:spcAft>
                          <a:spcPts val="0"/>
                        </a:spcAft>
                        <a:buNone/>
                      </a:pPr>
                      <a:r>
                        <a:rPr b="1" lang="en" sz="1200">
                          <a:latin typeface="Calibri"/>
                          <a:ea typeface="Calibri"/>
                          <a:cs typeface="Calibri"/>
                          <a:sym typeface="Calibri"/>
                        </a:rPr>
                        <a:t>Measure</a:t>
                      </a:r>
                      <a:endParaRPr b="1" sz="1200">
                        <a:latin typeface="Calibri"/>
                        <a:ea typeface="Calibri"/>
                        <a:cs typeface="Calibri"/>
                        <a:sym typeface="Calibri"/>
                      </a:endParaRPr>
                    </a:p>
                  </a:txBody>
                  <a:tcPr marT="91425" marB="91425" marR="91425" marL="91425" anchor="ctr">
                    <a:solidFill>
                      <a:srgbClr val="F4CCCC"/>
                    </a:solidFill>
                  </a:tcPr>
                </a:tc>
              </a:tr>
              <a:tr h="321350">
                <a:tc>
                  <a:txBody>
                    <a:bodyPr/>
                    <a:lstStyle/>
                    <a:p>
                      <a:pPr indent="0" lvl="0" marL="0" rtl="0" algn="l">
                        <a:spcBef>
                          <a:spcPts val="0"/>
                        </a:spcBef>
                        <a:spcAft>
                          <a:spcPts val="0"/>
                        </a:spcAft>
                        <a:buNone/>
                      </a:pPr>
                      <a:r>
                        <a:rPr lang="en" sz="1200">
                          <a:latin typeface="Calibri"/>
                          <a:ea typeface="Calibri"/>
                          <a:cs typeface="Calibri"/>
                          <a:sym typeface="Calibri"/>
                        </a:rPr>
                        <a:t>Nominal</a:t>
                      </a:r>
                      <a:endParaRPr sz="1200">
                        <a:latin typeface="Calibri"/>
                        <a:ea typeface="Calibri"/>
                        <a:cs typeface="Calibri"/>
                        <a:sym typeface="Calibri"/>
                      </a:endParaRPr>
                    </a:p>
                  </a:txBody>
                  <a:tcPr marT="91425" marB="91425" marR="91425" marL="91425" anchor="ctr"/>
                </a:tc>
                <a:tc>
                  <a:txBody>
                    <a:bodyPr/>
                    <a:lstStyle/>
                    <a:p>
                      <a:pPr indent="0" lvl="0" marL="0" rtl="0" algn="l">
                        <a:spcBef>
                          <a:spcPts val="0"/>
                        </a:spcBef>
                        <a:spcAft>
                          <a:spcPts val="0"/>
                        </a:spcAft>
                        <a:buNone/>
                      </a:pPr>
                      <a:r>
                        <a:rPr lang="en" sz="1200">
                          <a:latin typeface="Calibri"/>
                          <a:ea typeface="Calibri"/>
                          <a:cs typeface="Calibri"/>
                          <a:sym typeface="Calibri"/>
                        </a:rPr>
                        <a:t>Mode</a:t>
                      </a:r>
                      <a:endParaRPr sz="1200">
                        <a:latin typeface="Calibri"/>
                        <a:ea typeface="Calibri"/>
                        <a:cs typeface="Calibri"/>
                        <a:sym typeface="Calibri"/>
                      </a:endParaRPr>
                    </a:p>
                  </a:txBody>
                  <a:tcPr marT="91425" marB="91425" marR="91425" marL="91425" anchor="ctr"/>
                </a:tc>
              </a:tr>
              <a:tr h="353025">
                <a:tc>
                  <a:txBody>
                    <a:bodyPr/>
                    <a:lstStyle/>
                    <a:p>
                      <a:pPr indent="0" lvl="0" marL="0" rtl="0" algn="l">
                        <a:spcBef>
                          <a:spcPts val="0"/>
                        </a:spcBef>
                        <a:spcAft>
                          <a:spcPts val="0"/>
                        </a:spcAft>
                        <a:buNone/>
                      </a:pPr>
                      <a:r>
                        <a:rPr lang="en" sz="1200">
                          <a:latin typeface="Calibri"/>
                          <a:ea typeface="Calibri"/>
                          <a:cs typeface="Calibri"/>
                          <a:sym typeface="Calibri"/>
                        </a:rPr>
                        <a:t>Ordinal </a:t>
                      </a:r>
                      <a:endParaRPr sz="1200">
                        <a:latin typeface="Calibri"/>
                        <a:ea typeface="Calibri"/>
                        <a:cs typeface="Calibri"/>
                        <a:sym typeface="Calibri"/>
                      </a:endParaRPr>
                    </a:p>
                  </a:txBody>
                  <a:tcPr marT="91425" marB="91425" marR="91425" marL="91425" anchor="ctr"/>
                </a:tc>
                <a:tc>
                  <a:txBody>
                    <a:bodyPr/>
                    <a:lstStyle/>
                    <a:p>
                      <a:pPr indent="0" lvl="0" marL="0" rtl="0" algn="l">
                        <a:spcBef>
                          <a:spcPts val="0"/>
                        </a:spcBef>
                        <a:spcAft>
                          <a:spcPts val="0"/>
                        </a:spcAft>
                        <a:buNone/>
                      </a:pPr>
                      <a:r>
                        <a:rPr lang="en" sz="1200">
                          <a:latin typeface="Calibri"/>
                          <a:ea typeface="Calibri"/>
                          <a:cs typeface="Calibri"/>
                          <a:sym typeface="Calibri"/>
                        </a:rPr>
                        <a:t>Mode, Median</a:t>
                      </a:r>
                      <a:endParaRPr sz="1200">
                        <a:latin typeface="Calibri"/>
                        <a:ea typeface="Calibri"/>
                        <a:cs typeface="Calibri"/>
                        <a:sym typeface="Calibri"/>
                      </a:endParaRPr>
                    </a:p>
                  </a:txBody>
                  <a:tcPr marT="91425" marB="91425" marR="91425" marL="91425" anchor="ctr"/>
                </a:tc>
              </a:tr>
              <a:tr h="452625">
                <a:tc>
                  <a:txBody>
                    <a:bodyPr/>
                    <a:lstStyle/>
                    <a:p>
                      <a:pPr indent="0" lvl="0" marL="0" rtl="0" algn="l">
                        <a:spcBef>
                          <a:spcPts val="0"/>
                        </a:spcBef>
                        <a:spcAft>
                          <a:spcPts val="0"/>
                        </a:spcAft>
                        <a:buNone/>
                      </a:pPr>
                      <a:r>
                        <a:rPr lang="en" sz="1200">
                          <a:latin typeface="Calibri"/>
                          <a:ea typeface="Calibri"/>
                          <a:cs typeface="Calibri"/>
                          <a:sym typeface="Calibri"/>
                        </a:rPr>
                        <a:t>Interval Ratio</a:t>
                      </a:r>
                      <a:endParaRPr sz="1200">
                        <a:latin typeface="Calibri"/>
                        <a:ea typeface="Calibri"/>
                        <a:cs typeface="Calibri"/>
                        <a:sym typeface="Calibri"/>
                      </a:endParaRPr>
                    </a:p>
                  </a:txBody>
                  <a:tcPr marT="91425" marB="91425" marR="91425" marL="91425" anchor="ctr"/>
                </a:tc>
                <a:tc>
                  <a:txBody>
                    <a:bodyPr/>
                    <a:lstStyle/>
                    <a:p>
                      <a:pPr indent="0" lvl="0" marL="0" rtl="0" algn="l">
                        <a:spcBef>
                          <a:spcPts val="0"/>
                        </a:spcBef>
                        <a:spcAft>
                          <a:spcPts val="0"/>
                        </a:spcAft>
                        <a:buNone/>
                      </a:pPr>
                      <a:r>
                        <a:rPr lang="en" sz="1200">
                          <a:latin typeface="Calibri"/>
                          <a:ea typeface="Calibri"/>
                          <a:cs typeface="Calibri"/>
                          <a:sym typeface="Calibri"/>
                        </a:rPr>
                        <a:t>Mode, Median and Mean</a:t>
                      </a:r>
                      <a:endParaRPr sz="1200">
                        <a:latin typeface="Calibri"/>
                        <a:ea typeface="Calibri"/>
                        <a:cs typeface="Calibri"/>
                        <a:sym typeface="Calibri"/>
                      </a:endParaRPr>
                    </a:p>
                  </a:txBody>
                  <a:tcPr marT="91425" marB="91425" marR="91425" marL="91425" anchor="ctr"/>
                </a:tc>
              </a:tr>
            </a:tbl>
          </a:graphicData>
        </a:graphic>
      </p:graphicFrame>
      <p:graphicFrame>
        <p:nvGraphicFramePr>
          <p:cNvPr id="811" name="Google Shape;811;p55"/>
          <p:cNvGraphicFramePr/>
          <p:nvPr/>
        </p:nvGraphicFramePr>
        <p:xfrm>
          <a:off x="253550" y="3053850"/>
          <a:ext cx="3000000" cy="3000000"/>
        </p:xfrm>
        <a:graphic>
          <a:graphicData uri="http://schemas.openxmlformats.org/drawingml/2006/table">
            <a:tbl>
              <a:tblPr>
                <a:noFill/>
                <a:tableStyleId>{8C42100A-74D7-44DD-8638-7A5452A101F4}</a:tableStyleId>
              </a:tblPr>
              <a:tblGrid>
                <a:gridCol w="988625"/>
                <a:gridCol w="1415200"/>
              </a:tblGrid>
              <a:tr h="321350">
                <a:tc>
                  <a:txBody>
                    <a:bodyPr/>
                    <a:lstStyle/>
                    <a:p>
                      <a:pPr indent="0" lvl="0" marL="0" rtl="0" algn="l">
                        <a:spcBef>
                          <a:spcPts val="0"/>
                        </a:spcBef>
                        <a:spcAft>
                          <a:spcPts val="0"/>
                        </a:spcAft>
                        <a:buNone/>
                      </a:pPr>
                      <a:r>
                        <a:rPr b="1" lang="en" sz="1200">
                          <a:latin typeface="Calibri"/>
                          <a:ea typeface="Calibri"/>
                          <a:cs typeface="Calibri"/>
                          <a:sym typeface="Calibri"/>
                        </a:rPr>
                        <a:t>Distribution</a:t>
                      </a:r>
                      <a:endParaRPr b="1" sz="1200">
                        <a:latin typeface="Calibri"/>
                        <a:ea typeface="Calibri"/>
                        <a:cs typeface="Calibri"/>
                        <a:sym typeface="Calibri"/>
                      </a:endParaRPr>
                    </a:p>
                  </a:txBody>
                  <a:tcPr marT="91425" marB="91425" marR="91425" marL="91425" anchor="ctr">
                    <a:solidFill>
                      <a:srgbClr val="F4CCCC"/>
                    </a:solidFill>
                  </a:tcPr>
                </a:tc>
                <a:tc>
                  <a:txBody>
                    <a:bodyPr/>
                    <a:lstStyle/>
                    <a:p>
                      <a:pPr indent="0" lvl="0" marL="0" rtl="0" algn="l">
                        <a:spcBef>
                          <a:spcPts val="0"/>
                        </a:spcBef>
                        <a:spcAft>
                          <a:spcPts val="0"/>
                        </a:spcAft>
                        <a:buNone/>
                      </a:pPr>
                      <a:r>
                        <a:rPr b="1" lang="en" sz="1200">
                          <a:latin typeface="Calibri"/>
                          <a:ea typeface="Calibri"/>
                          <a:cs typeface="Calibri"/>
                          <a:sym typeface="Calibri"/>
                        </a:rPr>
                        <a:t>Measure</a:t>
                      </a:r>
                      <a:endParaRPr b="1" sz="1200">
                        <a:latin typeface="Calibri"/>
                        <a:ea typeface="Calibri"/>
                        <a:cs typeface="Calibri"/>
                        <a:sym typeface="Calibri"/>
                      </a:endParaRPr>
                    </a:p>
                  </a:txBody>
                  <a:tcPr marT="91425" marB="91425" marR="91425" marL="91425" anchor="ctr">
                    <a:solidFill>
                      <a:srgbClr val="F4CCCC"/>
                    </a:solidFill>
                  </a:tcPr>
                </a:tc>
              </a:tr>
              <a:tr h="321350">
                <a:tc>
                  <a:txBody>
                    <a:bodyPr/>
                    <a:lstStyle/>
                    <a:p>
                      <a:pPr indent="0" lvl="0" marL="0" rtl="0" algn="l">
                        <a:spcBef>
                          <a:spcPts val="0"/>
                        </a:spcBef>
                        <a:spcAft>
                          <a:spcPts val="0"/>
                        </a:spcAft>
                        <a:buNone/>
                      </a:pPr>
                      <a:r>
                        <a:rPr lang="en" sz="1200">
                          <a:latin typeface="Calibri"/>
                          <a:ea typeface="Calibri"/>
                          <a:cs typeface="Calibri"/>
                          <a:sym typeface="Calibri"/>
                        </a:rPr>
                        <a:t>Normal</a:t>
                      </a:r>
                      <a:endParaRPr sz="1200">
                        <a:latin typeface="Calibri"/>
                        <a:ea typeface="Calibri"/>
                        <a:cs typeface="Calibri"/>
                        <a:sym typeface="Calibri"/>
                      </a:endParaRPr>
                    </a:p>
                  </a:txBody>
                  <a:tcPr marT="91425" marB="91425" marR="91425" marL="91425" anchor="ctr"/>
                </a:tc>
                <a:tc>
                  <a:txBody>
                    <a:bodyPr/>
                    <a:lstStyle/>
                    <a:p>
                      <a:pPr indent="0" lvl="0" marL="0" rtl="0" algn="l">
                        <a:spcBef>
                          <a:spcPts val="0"/>
                        </a:spcBef>
                        <a:spcAft>
                          <a:spcPts val="0"/>
                        </a:spcAft>
                        <a:buNone/>
                      </a:pPr>
                      <a:r>
                        <a:rPr lang="en" sz="1200">
                          <a:latin typeface="Calibri"/>
                          <a:ea typeface="Calibri"/>
                          <a:cs typeface="Calibri"/>
                          <a:sym typeface="Calibri"/>
                        </a:rPr>
                        <a:t>Mode, Median, Mean</a:t>
                      </a:r>
                      <a:endParaRPr sz="1200">
                        <a:latin typeface="Calibri"/>
                        <a:ea typeface="Calibri"/>
                        <a:cs typeface="Calibri"/>
                        <a:sym typeface="Calibri"/>
                      </a:endParaRPr>
                    </a:p>
                  </a:txBody>
                  <a:tcPr marT="91425" marB="91425" marR="91425" marL="91425" anchor="ctr"/>
                </a:tc>
              </a:tr>
              <a:tr h="353025">
                <a:tc>
                  <a:txBody>
                    <a:bodyPr/>
                    <a:lstStyle/>
                    <a:p>
                      <a:pPr indent="0" lvl="0" marL="0" rtl="0" algn="l">
                        <a:spcBef>
                          <a:spcPts val="0"/>
                        </a:spcBef>
                        <a:spcAft>
                          <a:spcPts val="0"/>
                        </a:spcAft>
                        <a:buNone/>
                      </a:pPr>
                      <a:r>
                        <a:rPr lang="en" sz="1200">
                          <a:latin typeface="Calibri"/>
                          <a:ea typeface="Calibri"/>
                          <a:cs typeface="Calibri"/>
                          <a:sym typeface="Calibri"/>
                        </a:rPr>
                        <a:t>+ve Skewed</a:t>
                      </a:r>
                      <a:endParaRPr sz="1200">
                        <a:latin typeface="Calibri"/>
                        <a:ea typeface="Calibri"/>
                        <a:cs typeface="Calibri"/>
                        <a:sym typeface="Calibri"/>
                      </a:endParaRPr>
                    </a:p>
                  </a:txBody>
                  <a:tcPr marT="91425" marB="91425" marR="91425" marL="91425" anchor="ctr"/>
                </a:tc>
                <a:tc>
                  <a:txBody>
                    <a:bodyPr/>
                    <a:lstStyle/>
                    <a:p>
                      <a:pPr indent="0" lvl="0" marL="0" rtl="0" algn="l">
                        <a:spcBef>
                          <a:spcPts val="0"/>
                        </a:spcBef>
                        <a:spcAft>
                          <a:spcPts val="0"/>
                        </a:spcAft>
                        <a:buNone/>
                      </a:pPr>
                      <a:r>
                        <a:rPr lang="en" sz="1200">
                          <a:latin typeface="Calibri"/>
                          <a:ea typeface="Calibri"/>
                          <a:cs typeface="Calibri"/>
                          <a:sym typeface="Calibri"/>
                        </a:rPr>
                        <a:t>Median</a:t>
                      </a:r>
                      <a:endParaRPr sz="1200">
                        <a:latin typeface="Calibri"/>
                        <a:ea typeface="Calibri"/>
                        <a:cs typeface="Calibri"/>
                        <a:sym typeface="Calibri"/>
                      </a:endParaRPr>
                    </a:p>
                  </a:txBody>
                  <a:tcPr marT="91425" marB="91425" marR="91425" marL="91425" anchor="ctr"/>
                </a:tc>
              </a:tr>
              <a:tr h="452625">
                <a:tc>
                  <a:txBody>
                    <a:bodyPr/>
                    <a:lstStyle/>
                    <a:p>
                      <a:pPr indent="0" lvl="0" marL="0" rtl="0" algn="l">
                        <a:spcBef>
                          <a:spcPts val="0"/>
                        </a:spcBef>
                        <a:spcAft>
                          <a:spcPts val="0"/>
                        </a:spcAft>
                        <a:buNone/>
                      </a:pPr>
                      <a:r>
                        <a:rPr lang="en" sz="1200">
                          <a:latin typeface="Calibri"/>
                          <a:ea typeface="Calibri"/>
                          <a:cs typeface="Calibri"/>
                          <a:sym typeface="Calibri"/>
                        </a:rPr>
                        <a:t>-ve Skewed</a:t>
                      </a:r>
                      <a:endParaRPr sz="1200">
                        <a:latin typeface="Calibri"/>
                        <a:ea typeface="Calibri"/>
                        <a:cs typeface="Calibri"/>
                        <a:sym typeface="Calibri"/>
                      </a:endParaRPr>
                    </a:p>
                  </a:txBody>
                  <a:tcPr marT="91425" marB="91425" marR="91425" marL="91425" anchor="ctr"/>
                </a:tc>
                <a:tc>
                  <a:txBody>
                    <a:bodyPr/>
                    <a:lstStyle/>
                    <a:p>
                      <a:pPr indent="0" lvl="0" marL="0" rtl="0" algn="l">
                        <a:spcBef>
                          <a:spcPts val="0"/>
                        </a:spcBef>
                        <a:spcAft>
                          <a:spcPts val="0"/>
                        </a:spcAft>
                        <a:buNone/>
                      </a:pPr>
                      <a:r>
                        <a:rPr lang="en" sz="1200">
                          <a:latin typeface="Calibri"/>
                          <a:ea typeface="Calibri"/>
                          <a:cs typeface="Calibri"/>
                          <a:sym typeface="Calibri"/>
                        </a:rPr>
                        <a:t>Median</a:t>
                      </a:r>
                      <a:endParaRPr sz="1200">
                        <a:latin typeface="Calibri"/>
                        <a:ea typeface="Calibri"/>
                        <a:cs typeface="Calibri"/>
                        <a:sym typeface="Calibri"/>
                      </a:endParaRPr>
                    </a:p>
                  </a:txBody>
                  <a:tcPr marT="91425" marB="91425" marR="91425" marL="91425" anchor="ct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56"/>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Mean Median and Mode - A comparison</a:t>
            </a:r>
            <a:endParaRPr>
              <a:latin typeface="Calibri"/>
              <a:ea typeface="Calibri"/>
              <a:cs typeface="Calibri"/>
              <a:sym typeface="Calibri"/>
            </a:endParaRPr>
          </a:p>
        </p:txBody>
      </p:sp>
      <p:graphicFrame>
        <p:nvGraphicFramePr>
          <p:cNvPr id="817" name="Google Shape;817;p56"/>
          <p:cNvGraphicFramePr/>
          <p:nvPr/>
        </p:nvGraphicFramePr>
        <p:xfrm>
          <a:off x="280775" y="734275"/>
          <a:ext cx="3000000" cy="3000000"/>
        </p:xfrm>
        <a:graphic>
          <a:graphicData uri="http://schemas.openxmlformats.org/drawingml/2006/table">
            <a:tbl>
              <a:tblPr>
                <a:noFill/>
                <a:tableStyleId>{8C42100A-74D7-44DD-8638-7A5452A101F4}</a:tableStyleId>
              </a:tblPr>
              <a:tblGrid>
                <a:gridCol w="1484400"/>
                <a:gridCol w="3394075"/>
                <a:gridCol w="3443000"/>
              </a:tblGrid>
              <a:tr h="736900">
                <a:tc>
                  <a:txBody>
                    <a:bodyPr/>
                    <a:lstStyle/>
                    <a:p>
                      <a:pPr indent="0" lvl="0" marL="0" rtl="0" algn="ctr">
                        <a:spcBef>
                          <a:spcPts val="0"/>
                        </a:spcBef>
                        <a:spcAft>
                          <a:spcPts val="0"/>
                        </a:spcAft>
                        <a:buNone/>
                      </a:pPr>
                      <a:r>
                        <a:rPr b="1" lang="en">
                          <a:latin typeface="Calibri"/>
                          <a:ea typeface="Calibri"/>
                          <a:cs typeface="Calibri"/>
                          <a:sym typeface="Calibri"/>
                        </a:rPr>
                        <a:t>Measure of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Central Tendency</a:t>
                      </a:r>
                      <a:endParaRPr b="1">
                        <a:latin typeface="Calibri"/>
                        <a:ea typeface="Calibri"/>
                        <a:cs typeface="Calibri"/>
                        <a:sym typeface="Calibri"/>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b="1" lang="en">
                          <a:latin typeface="Calibri"/>
                          <a:ea typeface="Calibri"/>
                          <a:cs typeface="Calibri"/>
                          <a:sym typeface="Calibri"/>
                        </a:rPr>
                        <a:t>Pros</a:t>
                      </a:r>
                      <a:endParaRPr b="1">
                        <a:latin typeface="Calibri"/>
                        <a:ea typeface="Calibri"/>
                        <a:cs typeface="Calibri"/>
                        <a:sym typeface="Calibri"/>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b="1" lang="en">
                          <a:latin typeface="Calibri"/>
                          <a:ea typeface="Calibri"/>
                          <a:cs typeface="Calibri"/>
                          <a:sym typeface="Calibri"/>
                        </a:rPr>
                        <a:t>Cons</a:t>
                      </a:r>
                      <a:endParaRPr b="1">
                        <a:latin typeface="Calibri"/>
                        <a:ea typeface="Calibri"/>
                        <a:cs typeface="Calibri"/>
                        <a:sym typeface="Calibri"/>
                      </a:endParaRPr>
                    </a:p>
                  </a:txBody>
                  <a:tcPr marT="91425" marB="91425" marR="91425" marL="91425" anchor="ctr">
                    <a:solidFill>
                      <a:srgbClr val="F4CCCC"/>
                    </a:solidFill>
                  </a:tcPr>
                </a:tc>
              </a:tr>
              <a:tr h="736900">
                <a:tc>
                  <a:txBody>
                    <a:bodyPr/>
                    <a:lstStyle/>
                    <a:p>
                      <a:pPr indent="0" lvl="0" marL="0" rtl="0" algn="l">
                        <a:spcBef>
                          <a:spcPts val="0"/>
                        </a:spcBef>
                        <a:spcAft>
                          <a:spcPts val="0"/>
                        </a:spcAft>
                        <a:buNone/>
                      </a:pPr>
                      <a:r>
                        <a:rPr b="1" lang="en">
                          <a:latin typeface="Calibri"/>
                          <a:ea typeface="Calibri"/>
                          <a:cs typeface="Calibri"/>
                          <a:sym typeface="Calibri"/>
                        </a:rPr>
                        <a:t>Mean</a:t>
                      </a:r>
                      <a:endParaRPr b="1">
                        <a:latin typeface="Calibri"/>
                        <a:ea typeface="Calibri"/>
                        <a:cs typeface="Calibri"/>
                        <a:sym typeface="Calibri"/>
                      </a:endParaRPr>
                    </a:p>
                  </a:txBody>
                  <a:tcPr marT="91425" marB="91425" marR="91425" marL="91425" anchor="ctr">
                    <a:solidFill>
                      <a:schemeClr val="lt1"/>
                    </a:solidFill>
                  </a:tcPr>
                </a:tc>
                <a:tc>
                  <a:txBody>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Based on all observations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Easy to calculate and understand</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Least affected by sampling fluctuations hence more stable</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Arrangement of data not needed</a:t>
                      </a:r>
                      <a:endParaRPr>
                        <a:latin typeface="Calibri"/>
                        <a:ea typeface="Calibri"/>
                        <a:cs typeface="Calibri"/>
                        <a:sym typeface="Calibri"/>
                      </a:endParaRPr>
                    </a:p>
                  </a:txBody>
                  <a:tcPr marT="91425" marB="91425" marR="91425" marL="91425">
                    <a:solidFill>
                      <a:schemeClr val="lt1"/>
                    </a:solidFill>
                  </a:tcPr>
                </a:tc>
                <a:tc>
                  <a:txBody>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Can be used only for quantitative data</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Affected by extreme values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Graphical representation not possible</a:t>
                      </a:r>
                      <a:endParaRPr>
                        <a:latin typeface="Calibri"/>
                        <a:ea typeface="Calibri"/>
                        <a:cs typeface="Calibri"/>
                        <a:sym typeface="Calibri"/>
                      </a:endParaRPr>
                    </a:p>
                  </a:txBody>
                  <a:tcPr marT="91425" marB="91425" marR="91425" marL="91425">
                    <a:solidFill>
                      <a:schemeClr val="lt1"/>
                    </a:solidFill>
                  </a:tcPr>
                </a:tc>
              </a:tr>
              <a:tr h="736900">
                <a:tc>
                  <a:txBody>
                    <a:bodyPr/>
                    <a:lstStyle/>
                    <a:p>
                      <a:pPr indent="0" lvl="0" marL="0" rtl="0" algn="l">
                        <a:spcBef>
                          <a:spcPts val="0"/>
                        </a:spcBef>
                        <a:spcAft>
                          <a:spcPts val="0"/>
                        </a:spcAft>
                        <a:buNone/>
                      </a:pPr>
                      <a:r>
                        <a:rPr b="1" lang="en">
                          <a:latin typeface="Calibri"/>
                          <a:ea typeface="Calibri"/>
                          <a:cs typeface="Calibri"/>
                          <a:sym typeface="Calibri"/>
                        </a:rPr>
                        <a:t>Median</a:t>
                      </a:r>
                      <a:endParaRPr b="1">
                        <a:latin typeface="Calibri"/>
                        <a:ea typeface="Calibri"/>
                        <a:cs typeface="Calibri"/>
                        <a:sym typeface="Calibri"/>
                      </a:endParaRPr>
                    </a:p>
                  </a:txBody>
                  <a:tcPr marT="91425" marB="91425" marR="91425" marL="91425" anchor="ctr">
                    <a:solidFill>
                      <a:schemeClr val="lt1"/>
                    </a:solidFill>
                  </a:tcPr>
                </a:tc>
                <a:tc>
                  <a:txBody>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Not affected by extreme values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Can be calculated for Quantitative and Qualitative data</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Graphical representation possible</a:t>
                      </a:r>
                      <a:endParaRPr>
                        <a:latin typeface="Calibri"/>
                        <a:ea typeface="Calibri"/>
                        <a:cs typeface="Calibri"/>
                        <a:sym typeface="Calibri"/>
                      </a:endParaRPr>
                    </a:p>
                  </a:txBody>
                  <a:tcPr marT="91425" marB="91425" marR="91425" marL="91425">
                    <a:solidFill>
                      <a:schemeClr val="lt1"/>
                    </a:solidFill>
                  </a:tcPr>
                </a:tc>
                <a:tc>
                  <a:txBody>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Affected by sampling fluctuations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Does not use all values to calculate</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Arranging data is mandatory (ascending or descending)</a:t>
                      </a:r>
                      <a:endParaRPr>
                        <a:latin typeface="Calibri"/>
                        <a:ea typeface="Calibri"/>
                        <a:cs typeface="Calibri"/>
                        <a:sym typeface="Calibri"/>
                      </a:endParaRPr>
                    </a:p>
                  </a:txBody>
                  <a:tcPr marT="91425" marB="91425" marR="91425" marL="91425">
                    <a:solidFill>
                      <a:schemeClr val="lt1"/>
                    </a:solidFill>
                  </a:tcPr>
                </a:tc>
              </a:tr>
              <a:tr h="736900">
                <a:tc>
                  <a:txBody>
                    <a:bodyPr/>
                    <a:lstStyle/>
                    <a:p>
                      <a:pPr indent="0" lvl="0" marL="0" rtl="0" algn="l">
                        <a:spcBef>
                          <a:spcPts val="0"/>
                        </a:spcBef>
                        <a:spcAft>
                          <a:spcPts val="0"/>
                        </a:spcAft>
                        <a:buNone/>
                      </a:pPr>
                      <a:r>
                        <a:rPr b="1" lang="en">
                          <a:latin typeface="Calibri"/>
                          <a:ea typeface="Calibri"/>
                          <a:cs typeface="Calibri"/>
                          <a:sym typeface="Calibri"/>
                        </a:rPr>
                        <a:t>Mode</a:t>
                      </a:r>
                      <a:endParaRPr b="1">
                        <a:latin typeface="Calibri"/>
                        <a:ea typeface="Calibri"/>
                        <a:cs typeface="Calibri"/>
                        <a:sym typeface="Calibri"/>
                      </a:endParaRPr>
                    </a:p>
                  </a:txBody>
                  <a:tcPr marT="91425" marB="91425" marR="91425" marL="91425" anchor="ctr">
                    <a:solidFill>
                      <a:schemeClr val="lt1"/>
                    </a:solidFill>
                  </a:tcPr>
                </a:tc>
                <a:tc>
                  <a:txBody>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Not affected by extreme values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Can be calculated for Quantitative and Qualitative data</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Graphical representation possible</a:t>
                      </a:r>
                      <a:endParaRPr>
                        <a:latin typeface="Calibri"/>
                        <a:ea typeface="Calibri"/>
                        <a:cs typeface="Calibri"/>
                        <a:sym typeface="Calibri"/>
                      </a:endParaRPr>
                    </a:p>
                  </a:txBody>
                  <a:tcPr marT="91425" marB="91425" marR="91425" marL="91425">
                    <a:solidFill>
                      <a:schemeClr val="lt1"/>
                    </a:solidFill>
                  </a:tcPr>
                </a:tc>
                <a:tc>
                  <a:txBody>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Does not use entire data</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Not necessary a unique value</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Not always descriptive of entire dataset</a:t>
                      </a:r>
                      <a:endParaRPr>
                        <a:latin typeface="Calibri"/>
                        <a:ea typeface="Calibri"/>
                        <a:cs typeface="Calibri"/>
                        <a:sym typeface="Calibri"/>
                      </a:endParaRPr>
                    </a:p>
                  </a:txBody>
                  <a:tcPr marT="91425" marB="91425" marR="91425" marL="91425">
                    <a:solidFill>
                      <a:schemeClr val="lt1"/>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7"/>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visualization - definition and importance</a:t>
            </a:r>
            <a:endParaRPr>
              <a:latin typeface="Calibri"/>
              <a:ea typeface="Calibri"/>
              <a:cs typeface="Calibri"/>
              <a:sym typeface="Calibri"/>
            </a:endParaRPr>
          </a:p>
        </p:txBody>
      </p:sp>
      <p:sp>
        <p:nvSpPr>
          <p:cNvPr id="823" name="Google Shape;823;p57"/>
          <p:cNvSpPr/>
          <p:nvPr/>
        </p:nvSpPr>
        <p:spPr>
          <a:xfrm>
            <a:off x="249300" y="868525"/>
            <a:ext cx="5314200" cy="3857700"/>
          </a:xfrm>
          <a:prstGeom prst="roundRect">
            <a:avLst>
              <a:gd fmla="val 2381"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7"/>
          <p:cNvSpPr txBox="1"/>
          <p:nvPr/>
        </p:nvSpPr>
        <p:spPr>
          <a:xfrm>
            <a:off x="238700" y="2839125"/>
            <a:ext cx="51828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Bird’s eye view of the entire data</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With big data, charts provide the big message in concise manner</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Understanding the outliers become easy</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Maintains audience interest with charts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Human brain understand visuals easily, absorbs message from visuals quickly and retains them for a longer period of time</a:t>
            </a:r>
            <a:endParaRPr>
              <a:latin typeface="Calibri"/>
              <a:ea typeface="Calibri"/>
              <a:cs typeface="Calibri"/>
              <a:sym typeface="Calibri"/>
            </a:endParaRPr>
          </a:p>
        </p:txBody>
      </p:sp>
      <p:sp>
        <p:nvSpPr>
          <p:cNvPr id="825" name="Google Shape;825;p57"/>
          <p:cNvSpPr txBox="1"/>
          <p:nvPr/>
        </p:nvSpPr>
        <p:spPr>
          <a:xfrm>
            <a:off x="314900" y="1391325"/>
            <a:ext cx="5182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Data Visualization is a </a:t>
            </a:r>
            <a:r>
              <a:rPr b="1" lang="en">
                <a:latin typeface="Calibri"/>
                <a:ea typeface="Calibri"/>
                <a:cs typeface="Calibri"/>
                <a:sym typeface="Calibri"/>
              </a:rPr>
              <a:t>graphical representation</a:t>
            </a:r>
            <a:r>
              <a:rPr lang="en">
                <a:latin typeface="Calibri"/>
                <a:ea typeface="Calibri"/>
                <a:cs typeface="Calibri"/>
                <a:sym typeface="Calibri"/>
              </a:rPr>
              <a:t> of data and plays a vital role in understanding information in a better way. It is a way to represent data in visual content.</a:t>
            </a:r>
            <a:endParaRPr>
              <a:latin typeface="Calibri"/>
              <a:ea typeface="Calibri"/>
              <a:cs typeface="Calibri"/>
              <a:sym typeface="Calibri"/>
            </a:endParaRPr>
          </a:p>
        </p:txBody>
      </p:sp>
      <p:pic>
        <p:nvPicPr>
          <p:cNvPr id="826" name="Google Shape;826;p57"/>
          <p:cNvPicPr preferRelativeResize="0"/>
          <p:nvPr/>
        </p:nvPicPr>
        <p:blipFill rotWithShape="1">
          <a:blip r:embed="rId3">
            <a:alphaModFix/>
          </a:blip>
          <a:srcRect b="0" l="16149" r="0" t="0"/>
          <a:stretch/>
        </p:blipFill>
        <p:spPr>
          <a:xfrm>
            <a:off x="5917650" y="1907150"/>
            <a:ext cx="3029525" cy="1996425"/>
          </a:xfrm>
          <a:prstGeom prst="rect">
            <a:avLst/>
          </a:prstGeom>
          <a:noFill/>
          <a:ln>
            <a:noFill/>
          </a:ln>
          <a:effectLst>
            <a:outerShdw blurRad="57150" rotWithShape="0" algn="bl" dir="5400000" dist="19050">
              <a:srgbClr val="000000">
                <a:alpha val="50000"/>
              </a:srgbClr>
            </a:outerShdw>
          </a:effectLst>
        </p:spPr>
      </p:pic>
      <p:sp>
        <p:nvSpPr>
          <p:cNvPr id="827" name="Google Shape;827;p57"/>
          <p:cNvSpPr txBox="1"/>
          <p:nvPr/>
        </p:nvSpPr>
        <p:spPr>
          <a:xfrm>
            <a:off x="314900" y="2458125"/>
            <a:ext cx="518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Why Data Visualization</a:t>
            </a:r>
            <a:endParaRPr b="1">
              <a:latin typeface="Calibri"/>
              <a:ea typeface="Calibri"/>
              <a:cs typeface="Calibri"/>
              <a:sym typeface="Calibri"/>
            </a:endParaRPr>
          </a:p>
        </p:txBody>
      </p:sp>
      <p:sp>
        <p:nvSpPr>
          <p:cNvPr id="828" name="Google Shape;828;p57"/>
          <p:cNvSpPr txBox="1"/>
          <p:nvPr/>
        </p:nvSpPr>
        <p:spPr>
          <a:xfrm>
            <a:off x="314900" y="934125"/>
            <a:ext cx="518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Data Visualization</a:t>
            </a:r>
            <a:endParaRPr b="1">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58"/>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Choosing the right chart</a:t>
            </a:r>
            <a:endParaRPr>
              <a:latin typeface="Calibri"/>
              <a:ea typeface="Calibri"/>
              <a:cs typeface="Calibri"/>
              <a:sym typeface="Calibri"/>
            </a:endParaRPr>
          </a:p>
        </p:txBody>
      </p:sp>
      <p:sp>
        <p:nvSpPr>
          <p:cNvPr id="834" name="Google Shape;834;p58"/>
          <p:cNvSpPr/>
          <p:nvPr/>
        </p:nvSpPr>
        <p:spPr>
          <a:xfrm>
            <a:off x="249300" y="692725"/>
            <a:ext cx="5314200" cy="4109700"/>
          </a:xfrm>
          <a:prstGeom prst="roundRect">
            <a:avLst>
              <a:gd fmla="val 2381"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8"/>
          <p:cNvSpPr txBox="1"/>
          <p:nvPr/>
        </p:nvSpPr>
        <p:spPr>
          <a:xfrm>
            <a:off x="238700" y="781725"/>
            <a:ext cx="5314200" cy="3879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Calibri"/>
              <a:buChar char="●"/>
            </a:pPr>
            <a:r>
              <a:rPr lang="en" sz="1500">
                <a:latin typeface="Calibri"/>
                <a:ea typeface="Calibri"/>
                <a:cs typeface="Calibri"/>
                <a:sym typeface="Calibri"/>
              </a:rPr>
              <a:t>Choosing the right visualization is paramount whether you’re presenting to a leader or client. Incorrect representation can lead to a wrong message or wrong decision taken by the stakeholder.</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While preparing the charts, your focus should be on conveying the right message to your audience in an optimal way. </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rPr lang="en" sz="1500">
                <a:latin typeface="Calibri"/>
                <a:ea typeface="Calibri"/>
                <a:cs typeface="Calibri"/>
                <a:sym typeface="Calibri"/>
              </a:rPr>
              <a:t>The right chart depends on the message you want to deliver to the audience. A data analyst usually would want to disseminate the below messages -</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lphaLcParenR"/>
            </a:pPr>
            <a:r>
              <a:rPr lang="en" sz="1500">
                <a:latin typeface="Calibri"/>
                <a:ea typeface="Calibri"/>
                <a:cs typeface="Calibri"/>
                <a:sym typeface="Calibri"/>
              </a:rPr>
              <a:t>Comparison (includes discrete and continuous comparisons)</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lphaLcParenR"/>
            </a:pPr>
            <a:r>
              <a:rPr lang="en" sz="1500">
                <a:latin typeface="Calibri"/>
                <a:ea typeface="Calibri"/>
                <a:cs typeface="Calibri"/>
                <a:sym typeface="Calibri"/>
              </a:rPr>
              <a:t>Distribution</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lphaLcParenR"/>
            </a:pPr>
            <a:r>
              <a:rPr lang="en" sz="1500">
                <a:latin typeface="Calibri"/>
                <a:ea typeface="Calibri"/>
                <a:cs typeface="Calibri"/>
                <a:sym typeface="Calibri"/>
              </a:rPr>
              <a:t>Composition (Break up of whole)</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lphaLcParenR"/>
            </a:pPr>
            <a:r>
              <a:rPr lang="en" sz="1500">
                <a:latin typeface="Calibri"/>
                <a:ea typeface="Calibri"/>
                <a:cs typeface="Calibri"/>
                <a:sym typeface="Calibri"/>
              </a:rPr>
              <a:t>Relationship</a:t>
            </a:r>
            <a:endParaRPr sz="1500">
              <a:latin typeface="Calibri"/>
              <a:ea typeface="Calibri"/>
              <a:cs typeface="Calibri"/>
              <a:sym typeface="Calibri"/>
            </a:endParaRPr>
          </a:p>
        </p:txBody>
      </p:sp>
      <p:pic>
        <p:nvPicPr>
          <p:cNvPr id="836" name="Google Shape;836;p58"/>
          <p:cNvPicPr preferRelativeResize="0"/>
          <p:nvPr/>
        </p:nvPicPr>
        <p:blipFill>
          <a:blip r:embed="rId3">
            <a:alphaModFix/>
          </a:blip>
          <a:stretch>
            <a:fillRect/>
          </a:stretch>
        </p:blipFill>
        <p:spPr>
          <a:xfrm>
            <a:off x="5799550" y="1811700"/>
            <a:ext cx="3197625" cy="1918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59"/>
          <p:cNvSpPr/>
          <p:nvPr/>
        </p:nvSpPr>
        <p:spPr>
          <a:xfrm>
            <a:off x="5838925" y="636725"/>
            <a:ext cx="3152700" cy="4291500"/>
          </a:xfrm>
          <a:prstGeom prst="roundRect">
            <a:avLst>
              <a:gd fmla="val 2381" name="adj"/>
            </a:avLst>
          </a:prstGeom>
          <a:solidFill>
            <a:srgbClr val="EFEFE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9"/>
          <p:cNvSpPr/>
          <p:nvPr/>
        </p:nvSpPr>
        <p:spPr>
          <a:xfrm>
            <a:off x="5369075" y="1600775"/>
            <a:ext cx="577500" cy="2598000"/>
          </a:xfrm>
          <a:prstGeom prst="homePlate">
            <a:avLst>
              <a:gd fmla="val 50000" name="adj"/>
            </a:avLst>
          </a:prstGeom>
          <a:solidFill>
            <a:srgbClr val="EA99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9"/>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Types of Charts</a:t>
            </a:r>
            <a:endParaRPr>
              <a:latin typeface="Calibri"/>
              <a:ea typeface="Calibri"/>
              <a:cs typeface="Calibri"/>
              <a:sym typeface="Calibri"/>
            </a:endParaRPr>
          </a:p>
        </p:txBody>
      </p:sp>
      <p:pic>
        <p:nvPicPr>
          <p:cNvPr id="844" name="Google Shape;844;p59"/>
          <p:cNvPicPr preferRelativeResize="0"/>
          <p:nvPr/>
        </p:nvPicPr>
        <p:blipFill>
          <a:blip r:embed="rId3">
            <a:alphaModFix/>
          </a:blip>
          <a:stretch>
            <a:fillRect/>
          </a:stretch>
        </p:blipFill>
        <p:spPr>
          <a:xfrm>
            <a:off x="100975" y="636725"/>
            <a:ext cx="5514875" cy="4291500"/>
          </a:xfrm>
          <a:prstGeom prst="rect">
            <a:avLst/>
          </a:prstGeom>
          <a:noFill/>
          <a:ln>
            <a:noFill/>
          </a:ln>
          <a:effectLst>
            <a:outerShdw blurRad="57150" rotWithShape="0" algn="bl" dir="5400000" dist="19050">
              <a:srgbClr val="000000">
                <a:alpha val="50000"/>
              </a:srgbClr>
            </a:outerShdw>
          </a:effectLst>
        </p:spPr>
      </p:pic>
      <p:sp>
        <p:nvSpPr>
          <p:cNvPr id="845" name="Google Shape;845;p59"/>
          <p:cNvSpPr txBox="1"/>
          <p:nvPr/>
        </p:nvSpPr>
        <p:spPr>
          <a:xfrm>
            <a:off x="5870375" y="671700"/>
            <a:ext cx="31212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Calibri"/>
                <a:ea typeface="Calibri"/>
                <a:cs typeface="Calibri"/>
                <a:sym typeface="Calibri"/>
              </a:rPr>
              <a:t>Comparison charts - </a:t>
            </a:r>
            <a:r>
              <a:rPr lang="en" sz="1300">
                <a:latin typeface="Calibri"/>
                <a:ea typeface="Calibri"/>
                <a:cs typeface="Calibri"/>
                <a:sym typeface="Calibri"/>
              </a:rPr>
              <a:t>Facilitate comparison of values for discrete or continuous variables. The purpose to show how a variable is with respect to other or over the period of time.</a:t>
            </a:r>
            <a:endParaRPr sz="1300">
              <a:latin typeface="Calibri"/>
              <a:ea typeface="Calibri"/>
              <a:cs typeface="Calibri"/>
              <a:sym typeface="Calibri"/>
            </a:endParaRPr>
          </a:p>
        </p:txBody>
      </p:sp>
      <p:sp>
        <p:nvSpPr>
          <p:cNvPr id="846" name="Google Shape;846;p59"/>
          <p:cNvSpPr txBox="1"/>
          <p:nvPr/>
        </p:nvSpPr>
        <p:spPr>
          <a:xfrm>
            <a:off x="5870375" y="1890900"/>
            <a:ext cx="31212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Calibri"/>
                <a:ea typeface="Calibri"/>
                <a:cs typeface="Calibri"/>
                <a:sym typeface="Calibri"/>
              </a:rPr>
              <a:t>Distribution charts - </a:t>
            </a:r>
            <a:r>
              <a:rPr lang="en" sz="1300">
                <a:latin typeface="Calibri"/>
                <a:ea typeface="Calibri"/>
                <a:cs typeface="Calibri"/>
                <a:sym typeface="Calibri"/>
              </a:rPr>
              <a:t>Used to show how variables are distributed over time or otherwise, helping identify outliers and trends. This includes histogram, scatter and even box plot.</a:t>
            </a:r>
            <a:endParaRPr sz="1300">
              <a:latin typeface="Calibri"/>
              <a:ea typeface="Calibri"/>
              <a:cs typeface="Calibri"/>
              <a:sym typeface="Calibri"/>
            </a:endParaRPr>
          </a:p>
        </p:txBody>
      </p:sp>
      <p:sp>
        <p:nvSpPr>
          <p:cNvPr id="847" name="Google Shape;847;p59"/>
          <p:cNvSpPr txBox="1"/>
          <p:nvPr/>
        </p:nvSpPr>
        <p:spPr>
          <a:xfrm>
            <a:off x="5870375" y="3110100"/>
            <a:ext cx="3121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Calibri"/>
                <a:ea typeface="Calibri"/>
                <a:cs typeface="Calibri"/>
                <a:sym typeface="Calibri"/>
              </a:rPr>
              <a:t>Composition charts - </a:t>
            </a:r>
            <a:r>
              <a:rPr lang="en" sz="1300">
                <a:latin typeface="Calibri"/>
                <a:ea typeface="Calibri"/>
                <a:cs typeface="Calibri"/>
                <a:sym typeface="Calibri"/>
              </a:rPr>
              <a:t>Composition charts are used to display parts of a whole and change of variable over the period of time.</a:t>
            </a:r>
            <a:endParaRPr sz="1300">
              <a:latin typeface="Calibri"/>
              <a:ea typeface="Calibri"/>
              <a:cs typeface="Calibri"/>
              <a:sym typeface="Calibri"/>
            </a:endParaRPr>
          </a:p>
        </p:txBody>
      </p:sp>
      <p:sp>
        <p:nvSpPr>
          <p:cNvPr id="848" name="Google Shape;848;p59"/>
          <p:cNvSpPr txBox="1"/>
          <p:nvPr/>
        </p:nvSpPr>
        <p:spPr>
          <a:xfrm>
            <a:off x="5870375" y="3948300"/>
            <a:ext cx="3121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Calibri"/>
                <a:ea typeface="Calibri"/>
                <a:cs typeface="Calibri"/>
                <a:sym typeface="Calibri"/>
              </a:rPr>
              <a:t>Relationship charts - </a:t>
            </a:r>
            <a:r>
              <a:rPr lang="en" sz="1300">
                <a:latin typeface="Calibri"/>
                <a:ea typeface="Calibri"/>
                <a:cs typeface="Calibri"/>
                <a:sym typeface="Calibri"/>
              </a:rPr>
              <a:t>Used to show a connection or correlation between two or more variables over parameters.</a:t>
            </a:r>
            <a:endParaRPr sz="1300">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pic>
        <p:nvPicPr>
          <p:cNvPr id="853" name="Google Shape;853;p60"/>
          <p:cNvPicPr preferRelativeResize="0"/>
          <p:nvPr/>
        </p:nvPicPr>
        <p:blipFill>
          <a:blip r:embed="rId3">
            <a:alphaModFix/>
          </a:blip>
          <a:stretch>
            <a:fillRect/>
          </a:stretch>
        </p:blipFill>
        <p:spPr>
          <a:xfrm>
            <a:off x="162500" y="3798600"/>
            <a:ext cx="2785476" cy="1291725"/>
          </a:xfrm>
          <a:prstGeom prst="rect">
            <a:avLst/>
          </a:prstGeom>
          <a:noFill/>
          <a:ln>
            <a:noFill/>
          </a:ln>
          <a:effectLst>
            <a:outerShdw blurRad="57150" rotWithShape="0" algn="bl" dir="5400000" dist="19050">
              <a:srgbClr val="000000">
                <a:alpha val="50000"/>
              </a:srgbClr>
            </a:outerShdw>
          </a:effectLst>
        </p:spPr>
      </p:pic>
      <p:sp>
        <p:nvSpPr>
          <p:cNvPr id="854" name="Google Shape;854;p60"/>
          <p:cNvSpPr/>
          <p:nvPr/>
        </p:nvSpPr>
        <p:spPr>
          <a:xfrm>
            <a:off x="2372300" y="2267625"/>
            <a:ext cx="6547500" cy="1569900"/>
          </a:xfrm>
          <a:prstGeom prst="roundRect">
            <a:avLst>
              <a:gd fmla="val 2381"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0"/>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Comparison Charts</a:t>
            </a:r>
            <a:endParaRPr>
              <a:latin typeface="Calibri"/>
              <a:ea typeface="Calibri"/>
              <a:cs typeface="Calibri"/>
              <a:sym typeface="Calibri"/>
            </a:endParaRPr>
          </a:p>
        </p:txBody>
      </p:sp>
      <p:sp>
        <p:nvSpPr>
          <p:cNvPr id="856" name="Google Shape;856;p60"/>
          <p:cNvSpPr/>
          <p:nvPr/>
        </p:nvSpPr>
        <p:spPr>
          <a:xfrm>
            <a:off x="249300" y="616525"/>
            <a:ext cx="6547500" cy="1430400"/>
          </a:xfrm>
          <a:prstGeom prst="roundRect">
            <a:avLst>
              <a:gd fmla="val 2381"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0"/>
          <p:cNvSpPr txBox="1"/>
          <p:nvPr/>
        </p:nvSpPr>
        <p:spPr>
          <a:xfrm>
            <a:off x="2448500" y="2381925"/>
            <a:ext cx="62115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alibri"/>
                <a:ea typeface="Calibri"/>
                <a:cs typeface="Calibri"/>
                <a:sym typeface="Calibri"/>
              </a:rPr>
              <a:t>Line Chart - </a:t>
            </a:r>
            <a:r>
              <a:rPr lang="en" sz="1500">
                <a:latin typeface="Calibri"/>
                <a:ea typeface="Calibri"/>
                <a:cs typeface="Calibri"/>
                <a:sym typeface="Calibri"/>
              </a:rPr>
              <a:t>A line chart graphically displays changes in variables continuously over time. Each line graph consists of points that connect data to show a trend (continuous change). Line graphs also have an x-axis and a y-axis. Time is shown on the x- axis in most cases. Line and Bar chart can also be used together to create </a:t>
            </a:r>
            <a:r>
              <a:rPr b="1" lang="en" sz="1500">
                <a:latin typeface="Calibri"/>
                <a:ea typeface="Calibri"/>
                <a:cs typeface="Calibri"/>
                <a:sym typeface="Calibri"/>
              </a:rPr>
              <a:t>combo charts </a:t>
            </a:r>
            <a:r>
              <a:rPr lang="en" sz="1500">
                <a:latin typeface="Calibri"/>
                <a:ea typeface="Calibri"/>
                <a:cs typeface="Calibri"/>
                <a:sym typeface="Calibri"/>
              </a:rPr>
              <a:t>which show 2 variables on different scales.</a:t>
            </a:r>
            <a:endParaRPr sz="1500">
              <a:latin typeface="Calibri"/>
              <a:ea typeface="Calibri"/>
              <a:cs typeface="Calibri"/>
              <a:sym typeface="Calibri"/>
            </a:endParaRPr>
          </a:p>
        </p:txBody>
      </p:sp>
      <p:sp>
        <p:nvSpPr>
          <p:cNvPr id="858" name="Google Shape;858;p60"/>
          <p:cNvSpPr txBox="1"/>
          <p:nvPr/>
        </p:nvSpPr>
        <p:spPr>
          <a:xfrm>
            <a:off x="4665600" y="3905925"/>
            <a:ext cx="4249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latin typeface="Calibri"/>
                <a:ea typeface="Calibri"/>
                <a:cs typeface="Calibri"/>
                <a:sym typeface="Calibri"/>
              </a:rPr>
              <a:t>Note -</a:t>
            </a:r>
            <a:r>
              <a:rPr i="1" lang="en" sz="1200">
                <a:latin typeface="Calibri"/>
                <a:ea typeface="Calibri"/>
                <a:cs typeface="Calibri"/>
                <a:sym typeface="Calibri"/>
              </a:rPr>
              <a:t> Time variable can be shown as a bar or a line chart depending on the analysis and the message you want to deliver. Time can be used as a discrete variable (time buckets to facilitate comparison) or continuous variable (over time line to show trend over the period of time).</a:t>
            </a:r>
            <a:endParaRPr i="1" sz="1200">
              <a:latin typeface="Calibri"/>
              <a:ea typeface="Calibri"/>
              <a:cs typeface="Calibri"/>
              <a:sym typeface="Calibri"/>
            </a:endParaRPr>
          </a:p>
        </p:txBody>
      </p:sp>
      <p:sp>
        <p:nvSpPr>
          <p:cNvPr id="859" name="Google Shape;859;p60"/>
          <p:cNvSpPr txBox="1"/>
          <p:nvPr/>
        </p:nvSpPr>
        <p:spPr>
          <a:xfrm>
            <a:off x="238700" y="553125"/>
            <a:ext cx="6479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alibri"/>
                <a:ea typeface="Calibri"/>
                <a:cs typeface="Calibri"/>
                <a:sym typeface="Calibri"/>
              </a:rPr>
              <a:t>Bar charts (Horizontal / Vertical) - </a:t>
            </a:r>
            <a:r>
              <a:rPr lang="en" sz="1500">
                <a:latin typeface="Calibri"/>
                <a:ea typeface="Calibri"/>
                <a:cs typeface="Calibri"/>
                <a:sym typeface="Calibri"/>
              </a:rPr>
              <a:t>In a vertical bar chart the X-axis represents a categorical variable, while the Y-axis represents value of the variable. The length of bars gives the idea of maximum and minimum value with respect to the category. The horizontal bar chart reverses the  the orientation. Rest everything remains the same. There are different variations of bar chart which are beyond the scope of this training.</a:t>
            </a:r>
            <a:endParaRPr sz="1500">
              <a:latin typeface="Calibri"/>
              <a:ea typeface="Calibri"/>
              <a:cs typeface="Calibri"/>
              <a:sym typeface="Calibri"/>
            </a:endParaRPr>
          </a:p>
        </p:txBody>
      </p:sp>
      <p:pic>
        <p:nvPicPr>
          <p:cNvPr id="860" name="Google Shape;860;p60"/>
          <p:cNvPicPr preferRelativeResize="0"/>
          <p:nvPr/>
        </p:nvPicPr>
        <p:blipFill>
          <a:blip r:embed="rId4">
            <a:alphaModFix/>
          </a:blip>
          <a:stretch>
            <a:fillRect/>
          </a:stretch>
        </p:blipFill>
        <p:spPr>
          <a:xfrm>
            <a:off x="6980775" y="611125"/>
            <a:ext cx="1840707" cy="1339201"/>
          </a:xfrm>
          <a:prstGeom prst="rect">
            <a:avLst/>
          </a:prstGeom>
          <a:noFill/>
          <a:ln>
            <a:noFill/>
          </a:ln>
          <a:effectLst>
            <a:outerShdw blurRad="57150" rotWithShape="0" algn="bl" dir="5400000" dist="19050">
              <a:srgbClr val="000000">
                <a:alpha val="50000"/>
              </a:srgbClr>
            </a:outerShdw>
          </a:effectLst>
        </p:spPr>
      </p:pic>
      <p:pic>
        <p:nvPicPr>
          <p:cNvPr id="861" name="Google Shape;861;p60"/>
          <p:cNvPicPr preferRelativeResize="0"/>
          <p:nvPr/>
        </p:nvPicPr>
        <p:blipFill>
          <a:blip r:embed="rId5">
            <a:alphaModFix/>
          </a:blip>
          <a:stretch>
            <a:fillRect/>
          </a:stretch>
        </p:blipFill>
        <p:spPr>
          <a:xfrm>
            <a:off x="162495" y="2254313"/>
            <a:ext cx="2066754" cy="12917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61"/>
          <p:cNvSpPr/>
          <p:nvPr/>
        </p:nvSpPr>
        <p:spPr>
          <a:xfrm>
            <a:off x="2422275" y="2045000"/>
            <a:ext cx="6639300" cy="1419900"/>
          </a:xfrm>
          <a:prstGeom prst="roundRect">
            <a:avLst>
              <a:gd fmla="val 2381"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1"/>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Distribution Charts</a:t>
            </a:r>
            <a:endParaRPr>
              <a:latin typeface="Calibri"/>
              <a:ea typeface="Calibri"/>
              <a:cs typeface="Calibri"/>
              <a:sym typeface="Calibri"/>
            </a:endParaRPr>
          </a:p>
        </p:txBody>
      </p:sp>
      <p:sp>
        <p:nvSpPr>
          <p:cNvPr id="868" name="Google Shape;868;p61"/>
          <p:cNvSpPr/>
          <p:nvPr/>
        </p:nvSpPr>
        <p:spPr>
          <a:xfrm>
            <a:off x="231200" y="494175"/>
            <a:ext cx="6497400" cy="1419900"/>
          </a:xfrm>
          <a:prstGeom prst="roundRect">
            <a:avLst>
              <a:gd fmla="val 2381"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1"/>
          <p:cNvSpPr/>
          <p:nvPr/>
        </p:nvSpPr>
        <p:spPr>
          <a:xfrm>
            <a:off x="249300" y="3595825"/>
            <a:ext cx="6479400" cy="1419900"/>
          </a:xfrm>
          <a:prstGeom prst="roundRect">
            <a:avLst>
              <a:gd fmla="val 2381"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1"/>
          <p:cNvSpPr txBox="1"/>
          <p:nvPr/>
        </p:nvSpPr>
        <p:spPr>
          <a:xfrm>
            <a:off x="238700" y="553125"/>
            <a:ext cx="647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alibri"/>
                <a:ea typeface="Calibri"/>
                <a:cs typeface="Calibri"/>
                <a:sym typeface="Calibri"/>
              </a:rPr>
              <a:t>Histograms - </a:t>
            </a:r>
            <a:r>
              <a:rPr lang="en" sz="1500">
                <a:latin typeface="Calibri"/>
                <a:ea typeface="Calibri"/>
                <a:cs typeface="Calibri"/>
                <a:sym typeface="Calibri"/>
              </a:rPr>
              <a:t>Chart that groups a numeric (continuous) data into bins, displaying the bins as segmented columns. They're used to depict the distribution of a variable. Histograms are plotted from frequency distributions and are used to create the distribution plots as we increase the size of the bins max or infinity. Note that Histograms are different from bar charts fundamentally.</a:t>
            </a:r>
            <a:endParaRPr sz="1500">
              <a:latin typeface="Calibri"/>
              <a:ea typeface="Calibri"/>
              <a:cs typeface="Calibri"/>
              <a:sym typeface="Calibri"/>
            </a:endParaRPr>
          </a:p>
        </p:txBody>
      </p:sp>
      <p:sp>
        <p:nvSpPr>
          <p:cNvPr id="871" name="Google Shape;871;p61"/>
          <p:cNvSpPr txBox="1"/>
          <p:nvPr/>
        </p:nvSpPr>
        <p:spPr>
          <a:xfrm>
            <a:off x="238700" y="3677325"/>
            <a:ext cx="647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alibri"/>
                <a:ea typeface="Calibri"/>
                <a:cs typeface="Calibri"/>
                <a:sym typeface="Calibri"/>
              </a:rPr>
              <a:t>Scatter plots - </a:t>
            </a:r>
            <a:r>
              <a:rPr lang="en" sz="1500">
                <a:latin typeface="Calibri"/>
                <a:ea typeface="Calibri"/>
                <a:cs typeface="Calibri"/>
                <a:sym typeface="Calibri"/>
              </a:rPr>
              <a:t>Used to</a:t>
            </a:r>
            <a:r>
              <a:rPr b="1" lang="en" sz="1500">
                <a:latin typeface="Calibri"/>
                <a:ea typeface="Calibri"/>
                <a:cs typeface="Calibri"/>
                <a:sym typeface="Calibri"/>
              </a:rPr>
              <a:t> </a:t>
            </a:r>
            <a:r>
              <a:rPr lang="en" sz="1500">
                <a:latin typeface="Calibri"/>
                <a:ea typeface="Calibri"/>
                <a:cs typeface="Calibri"/>
                <a:sym typeface="Calibri"/>
              </a:rPr>
              <a:t>shows the relation between 2 continuous variables, each plotted on each axis. The spread of the data points show the broad trend across the 2 variables hence can be used to estimate the correlation between the variables. The scatter plot is also used to create a Regression model used to predict the dependent variable by modelling relation with independent variable. </a:t>
            </a:r>
            <a:endParaRPr sz="1500">
              <a:latin typeface="Calibri"/>
              <a:ea typeface="Calibri"/>
              <a:cs typeface="Calibri"/>
              <a:sym typeface="Calibri"/>
            </a:endParaRPr>
          </a:p>
        </p:txBody>
      </p:sp>
      <p:sp>
        <p:nvSpPr>
          <p:cNvPr id="872" name="Google Shape;872;p61"/>
          <p:cNvSpPr txBox="1"/>
          <p:nvPr/>
        </p:nvSpPr>
        <p:spPr>
          <a:xfrm>
            <a:off x="2448500" y="2077125"/>
            <a:ext cx="647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alibri"/>
                <a:ea typeface="Calibri"/>
                <a:cs typeface="Calibri"/>
                <a:sym typeface="Calibri"/>
              </a:rPr>
              <a:t>Box Plot charts - </a:t>
            </a:r>
            <a:r>
              <a:rPr lang="en" sz="1500">
                <a:latin typeface="Calibri"/>
                <a:ea typeface="Calibri"/>
                <a:cs typeface="Calibri"/>
                <a:sym typeface="Calibri"/>
              </a:rPr>
              <a:t>Used to show the spread and the intensity (density) of the variable across the 4 quartiles. It is one unique chart that is used to understand the reason of the variance and also locate the outliers in the data. Box plot created over the axis/ scale can also help you understand if the data is skewed or not skewed.</a:t>
            </a:r>
            <a:endParaRPr sz="1500">
              <a:latin typeface="Calibri"/>
              <a:ea typeface="Calibri"/>
              <a:cs typeface="Calibri"/>
              <a:sym typeface="Calibri"/>
            </a:endParaRPr>
          </a:p>
        </p:txBody>
      </p:sp>
      <p:pic>
        <p:nvPicPr>
          <p:cNvPr id="873" name="Google Shape;873;p61"/>
          <p:cNvPicPr preferRelativeResize="0"/>
          <p:nvPr/>
        </p:nvPicPr>
        <p:blipFill rotWithShape="1">
          <a:blip r:embed="rId3">
            <a:alphaModFix/>
          </a:blip>
          <a:srcRect b="0" l="0" r="0" t="13659"/>
          <a:stretch/>
        </p:blipFill>
        <p:spPr>
          <a:xfrm>
            <a:off x="6856625" y="477900"/>
            <a:ext cx="2134974" cy="1562214"/>
          </a:xfrm>
          <a:prstGeom prst="rect">
            <a:avLst/>
          </a:prstGeom>
          <a:noFill/>
          <a:ln>
            <a:noFill/>
          </a:ln>
        </p:spPr>
      </p:pic>
      <p:pic>
        <p:nvPicPr>
          <p:cNvPr id="874" name="Google Shape;874;p61"/>
          <p:cNvPicPr preferRelativeResize="0"/>
          <p:nvPr/>
        </p:nvPicPr>
        <p:blipFill>
          <a:blip r:embed="rId4">
            <a:alphaModFix/>
          </a:blip>
          <a:stretch>
            <a:fillRect/>
          </a:stretch>
        </p:blipFill>
        <p:spPr>
          <a:xfrm>
            <a:off x="388375" y="1995600"/>
            <a:ext cx="1789749" cy="1524000"/>
          </a:xfrm>
          <a:prstGeom prst="rect">
            <a:avLst/>
          </a:prstGeom>
          <a:noFill/>
          <a:ln>
            <a:noFill/>
          </a:ln>
        </p:spPr>
      </p:pic>
      <p:pic>
        <p:nvPicPr>
          <p:cNvPr id="875" name="Google Shape;875;p61"/>
          <p:cNvPicPr preferRelativeResize="0"/>
          <p:nvPr/>
        </p:nvPicPr>
        <p:blipFill>
          <a:blip r:embed="rId5">
            <a:alphaModFix/>
          </a:blip>
          <a:stretch>
            <a:fillRect/>
          </a:stretch>
        </p:blipFill>
        <p:spPr>
          <a:xfrm>
            <a:off x="6885706" y="3545975"/>
            <a:ext cx="1983594" cy="1524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6900" y="-12175"/>
            <a:ext cx="8362500" cy="5727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and Information</a:t>
            </a:r>
            <a:endParaRPr>
              <a:latin typeface="Calibri"/>
              <a:ea typeface="Calibri"/>
              <a:cs typeface="Calibri"/>
              <a:sym typeface="Calibri"/>
            </a:endParaRPr>
          </a:p>
        </p:txBody>
      </p:sp>
      <p:sp>
        <p:nvSpPr>
          <p:cNvPr id="112" name="Google Shape;112;p17"/>
          <p:cNvSpPr/>
          <p:nvPr/>
        </p:nvSpPr>
        <p:spPr>
          <a:xfrm>
            <a:off x="250900" y="1540050"/>
            <a:ext cx="506700" cy="32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13" name="Google Shape;113;p17"/>
          <p:cNvSpPr/>
          <p:nvPr/>
        </p:nvSpPr>
        <p:spPr>
          <a:xfrm>
            <a:off x="330875" y="1031525"/>
            <a:ext cx="5313900" cy="35664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14" name="Google Shape;114;p17"/>
          <p:cNvSpPr txBox="1"/>
          <p:nvPr/>
        </p:nvSpPr>
        <p:spPr>
          <a:xfrm>
            <a:off x="377500" y="1173425"/>
            <a:ext cx="5133300" cy="3417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Roboto"/>
              <a:buChar char="●"/>
            </a:pPr>
            <a:r>
              <a:rPr b="1" lang="en" sz="1500">
                <a:latin typeface="Calibri"/>
                <a:ea typeface="Calibri"/>
                <a:cs typeface="Calibri"/>
                <a:sym typeface="Calibri"/>
              </a:rPr>
              <a:t>Data</a:t>
            </a:r>
            <a:r>
              <a:rPr lang="en" sz="1500">
                <a:latin typeface="Calibri"/>
                <a:ea typeface="Calibri"/>
                <a:cs typeface="Calibri"/>
                <a:sym typeface="Calibri"/>
              </a:rPr>
              <a:t> are a collection of unrefined facts and figures that do not have any added interpretation or analysis. These are the observed values of a variable, at a specific observational Unit. </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Roboto"/>
              <a:buChar char="●"/>
            </a:pPr>
            <a:r>
              <a:rPr b="1" lang="en" sz="1500">
                <a:latin typeface="Calibri"/>
                <a:ea typeface="Calibri"/>
                <a:cs typeface="Calibri"/>
                <a:sym typeface="Calibri"/>
              </a:rPr>
              <a:t>Observed data </a:t>
            </a:r>
            <a:r>
              <a:rPr lang="en" sz="1500">
                <a:latin typeface="Calibri"/>
                <a:ea typeface="Calibri"/>
                <a:cs typeface="Calibri"/>
                <a:sym typeface="Calibri"/>
              </a:rPr>
              <a:t>are a measurement of a variable, in a given state. For instance, the height of a person (at a particular point of his life), the weight of a package, the pressure of a riveting machine, etc., are the observed data.</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Data can be of different types </a:t>
            </a:r>
            <a:r>
              <a:rPr lang="en" sz="1500">
                <a:latin typeface="Calibri"/>
                <a:ea typeface="Calibri"/>
                <a:cs typeface="Calibri"/>
                <a:sym typeface="Calibri"/>
              </a:rPr>
              <a:t>like - Numerical and Categorical. Further they can be Nominal, Ordinal, discrete and Continuous.</a:t>
            </a:r>
            <a:endParaRPr sz="1500">
              <a:latin typeface="Calibri"/>
              <a:ea typeface="Calibri"/>
              <a:cs typeface="Calibri"/>
              <a:sym typeface="Calibri"/>
            </a:endParaRPr>
          </a:p>
        </p:txBody>
      </p:sp>
      <p:pic>
        <p:nvPicPr>
          <p:cNvPr id="115" name="Google Shape;115;p17"/>
          <p:cNvPicPr preferRelativeResize="0"/>
          <p:nvPr/>
        </p:nvPicPr>
        <p:blipFill>
          <a:blip r:embed="rId3">
            <a:alphaModFix/>
          </a:blip>
          <a:stretch>
            <a:fillRect/>
          </a:stretch>
        </p:blipFill>
        <p:spPr>
          <a:xfrm>
            <a:off x="6038650" y="1632450"/>
            <a:ext cx="2673800" cy="18596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62"/>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Composition Charts</a:t>
            </a:r>
            <a:endParaRPr>
              <a:latin typeface="Calibri"/>
              <a:ea typeface="Calibri"/>
              <a:cs typeface="Calibri"/>
              <a:sym typeface="Calibri"/>
            </a:endParaRPr>
          </a:p>
        </p:txBody>
      </p:sp>
      <p:sp>
        <p:nvSpPr>
          <p:cNvPr id="881" name="Google Shape;881;p62"/>
          <p:cNvSpPr/>
          <p:nvPr/>
        </p:nvSpPr>
        <p:spPr>
          <a:xfrm>
            <a:off x="173100" y="692725"/>
            <a:ext cx="6820500" cy="1339200"/>
          </a:xfrm>
          <a:prstGeom prst="roundRect">
            <a:avLst>
              <a:gd fmla="val 2381"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2"/>
          <p:cNvSpPr txBox="1"/>
          <p:nvPr/>
        </p:nvSpPr>
        <p:spPr>
          <a:xfrm>
            <a:off x="238700" y="781725"/>
            <a:ext cx="6820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alibri"/>
                <a:ea typeface="Calibri"/>
                <a:cs typeface="Calibri"/>
                <a:sym typeface="Calibri"/>
              </a:rPr>
              <a:t>Stack bar charts - </a:t>
            </a:r>
            <a:r>
              <a:rPr lang="en" sz="1500">
                <a:latin typeface="Calibri"/>
                <a:ea typeface="Calibri"/>
                <a:cs typeface="Calibri"/>
                <a:sym typeface="Calibri"/>
              </a:rPr>
              <a:t>A stacked bar chart is a form of bar chart that shows the composition and comparison of a few variables, either relative (called </a:t>
            </a:r>
            <a:r>
              <a:rPr b="1" lang="en" sz="1500">
                <a:latin typeface="Calibri"/>
                <a:ea typeface="Calibri"/>
                <a:cs typeface="Calibri"/>
                <a:sym typeface="Calibri"/>
              </a:rPr>
              <a:t>100% stacked bar chart</a:t>
            </a:r>
            <a:r>
              <a:rPr lang="en" sz="1500">
                <a:latin typeface="Calibri"/>
                <a:ea typeface="Calibri"/>
                <a:cs typeface="Calibri"/>
                <a:sym typeface="Calibri"/>
              </a:rPr>
              <a:t>) or absolute, over time. Also called a stacked bar or column chart, they look like a series of columns or bars that are stacked on top of each other.</a:t>
            </a:r>
            <a:endParaRPr sz="1500">
              <a:latin typeface="Calibri"/>
              <a:ea typeface="Calibri"/>
              <a:cs typeface="Calibri"/>
              <a:sym typeface="Calibri"/>
            </a:endParaRPr>
          </a:p>
        </p:txBody>
      </p:sp>
      <p:sp>
        <p:nvSpPr>
          <p:cNvPr id="883" name="Google Shape;883;p62"/>
          <p:cNvSpPr/>
          <p:nvPr/>
        </p:nvSpPr>
        <p:spPr>
          <a:xfrm>
            <a:off x="1773300" y="2140525"/>
            <a:ext cx="7227300" cy="1339200"/>
          </a:xfrm>
          <a:prstGeom prst="roundRect">
            <a:avLst>
              <a:gd fmla="val 2381"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2"/>
          <p:cNvSpPr/>
          <p:nvPr/>
        </p:nvSpPr>
        <p:spPr>
          <a:xfrm>
            <a:off x="173100" y="3588325"/>
            <a:ext cx="6820500" cy="1339200"/>
          </a:xfrm>
          <a:prstGeom prst="roundRect">
            <a:avLst>
              <a:gd fmla="val 2381"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2"/>
          <p:cNvSpPr txBox="1"/>
          <p:nvPr/>
        </p:nvSpPr>
        <p:spPr>
          <a:xfrm>
            <a:off x="162500" y="3601125"/>
            <a:ext cx="67260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alibri"/>
                <a:ea typeface="Calibri"/>
                <a:cs typeface="Calibri"/>
                <a:sym typeface="Calibri"/>
              </a:rPr>
              <a:t>Tree maps - </a:t>
            </a:r>
            <a:r>
              <a:rPr lang="en" sz="1500">
                <a:latin typeface="Calibri"/>
                <a:ea typeface="Calibri"/>
                <a:cs typeface="Calibri"/>
                <a:sym typeface="Calibri"/>
              </a:rPr>
              <a:t>In a vertical bar chart the X-axis represents a categorical variable, while the Y-axis represents value of the variable. The length of bars gives the idea of maximum and minimum value with respect to the category. The horizontal bar chart reverses the  the orientation. Rest everything remains the same. There are different variations of bar chart which are beyond the scope of this training.</a:t>
            </a:r>
            <a:endParaRPr sz="1500">
              <a:latin typeface="Calibri"/>
              <a:ea typeface="Calibri"/>
              <a:cs typeface="Calibri"/>
              <a:sym typeface="Calibri"/>
            </a:endParaRPr>
          </a:p>
        </p:txBody>
      </p:sp>
      <p:sp>
        <p:nvSpPr>
          <p:cNvPr id="886" name="Google Shape;886;p62"/>
          <p:cNvSpPr txBox="1"/>
          <p:nvPr/>
        </p:nvSpPr>
        <p:spPr>
          <a:xfrm>
            <a:off x="1762700" y="2229525"/>
            <a:ext cx="7080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alibri"/>
                <a:ea typeface="Calibri"/>
                <a:cs typeface="Calibri"/>
                <a:sym typeface="Calibri"/>
              </a:rPr>
              <a:t>Pie charts - </a:t>
            </a:r>
            <a:r>
              <a:rPr lang="en" sz="1500">
                <a:latin typeface="Calibri"/>
                <a:ea typeface="Calibri"/>
                <a:cs typeface="Calibri"/>
                <a:sym typeface="Calibri"/>
              </a:rPr>
              <a:t>Pie was invented in early 1800’s. It is a chart that shows the parts as a whole or the composition. It can show numbers in %, and as values. The total of the divided segments equals 100 %. There are different variables of pie chart like - doughnut chart, 3D pie chart, semi circle pie chart and even irregular pie chart.</a:t>
            </a:r>
            <a:endParaRPr sz="1500">
              <a:latin typeface="Calibri"/>
              <a:ea typeface="Calibri"/>
              <a:cs typeface="Calibri"/>
              <a:sym typeface="Calibri"/>
            </a:endParaRPr>
          </a:p>
        </p:txBody>
      </p:sp>
      <p:pic>
        <p:nvPicPr>
          <p:cNvPr id="887" name="Google Shape;887;p62"/>
          <p:cNvPicPr preferRelativeResize="0"/>
          <p:nvPr/>
        </p:nvPicPr>
        <p:blipFill>
          <a:blip r:embed="rId3">
            <a:alphaModFix/>
          </a:blip>
          <a:stretch>
            <a:fillRect/>
          </a:stretch>
        </p:blipFill>
        <p:spPr>
          <a:xfrm>
            <a:off x="7135400" y="633075"/>
            <a:ext cx="1817374" cy="1432500"/>
          </a:xfrm>
          <a:prstGeom prst="rect">
            <a:avLst/>
          </a:prstGeom>
          <a:noFill/>
          <a:ln>
            <a:noFill/>
          </a:ln>
        </p:spPr>
      </p:pic>
      <p:pic>
        <p:nvPicPr>
          <p:cNvPr id="888" name="Google Shape;888;p62"/>
          <p:cNvPicPr preferRelativeResize="0"/>
          <p:nvPr/>
        </p:nvPicPr>
        <p:blipFill rotWithShape="1">
          <a:blip r:embed="rId4">
            <a:alphaModFix/>
          </a:blip>
          <a:srcRect b="0" l="7830" r="19262" t="0"/>
          <a:stretch/>
        </p:blipFill>
        <p:spPr>
          <a:xfrm>
            <a:off x="6993599" y="3554675"/>
            <a:ext cx="2034250" cy="1432500"/>
          </a:xfrm>
          <a:prstGeom prst="rect">
            <a:avLst/>
          </a:prstGeom>
          <a:noFill/>
          <a:ln>
            <a:noFill/>
          </a:ln>
        </p:spPr>
      </p:pic>
      <p:pic>
        <p:nvPicPr>
          <p:cNvPr id="889" name="Google Shape;889;p62"/>
          <p:cNvPicPr preferRelativeResize="0"/>
          <p:nvPr/>
        </p:nvPicPr>
        <p:blipFill rotWithShape="1">
          <a:blip r:embed="rId5">
            <a:alphaModFix/>
          </a:blip>
          <a:srcRect b="2610" l="6107" r="4206" t="17796"/>
          <a:stretch/>
        </p:blipFill>
        <p:spPr>
          <a:xfrm>
            <a:off x="238700" y="2135975"/>
            <a:ext cx="1356379" cy="1339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pic>
        <p:nvPicPr>
          <p:cNvPr id="894" name="Google Shape;894;p63"/>
          <p:cNvPicPr preferRelativeResize="0"/>
          <p:nvPr/>
        </p:nvPicPr>
        <p:blipFill rotWithShape="1">
          <a:blip r:embed="rId3">
            <a:alphaModFix/>
          </a:blip>
          <a:srcRect b="2957" l="0" r="0" t="5207"/>
          <a:stretch/>
        </p:blipFill>
        <p:spPr>
          <a:xfrm>
            <a:off x="6900" y="2241750"/>
            <a:ext cx="1766400" cy="1162350"/>
          </a:xfrm>
          <a:prstGeom prst="rect">
            <a:avLst/>
          </a:prstGeom>
          <a:noFill/>
          <a:ln>
            <a:noFill/>
          </a:ln>
        </p:spPr>
      </p:pic>
      <p:sp>
        <p:nvSpPr>
          <p:cNvPr id="895" name="Google Shape;895;p63"/>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Composition Charts</a:t>
            </a:r>
            <a:endParaRPr>
              <a:latin typeface="Calibri"/>
              <a:ea typeface="Calibri"/>
              <a:cs typeface="Calibri"/>
              <a:sym typeface="Calibri"/>
            </a:endParaRPr>
          </a:p>
        </p:txBody>
      </p:sp>
      <p:sp>
        <p:nvSpPr>
          <p:cNvPr id="896" name="Google Shape;896;p63"/>
          <p:cNvSpPr/>
          <p:nvPr/>
        </p:nvSpPr>
        <p:spPr>
          <a:xfrm>
            <a:off x="173100" y="692725"/>
            <a:ext cx="6820500" cy="1339200"/>
          </a:xfrm>
          <a:prstGeom prst="roundRect">
            <a:avLst>
              <a:gd fmla="val 2381"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3"/>
          <p:cNvSpPr/>
          <p:nvPr/>
        </p:nvSpPr>
        <p:spPr>
          <a:xfrm>
            <a:off x="1773300" y="2140525"/>
            <a:ext cx="7227300" cy="1339200"/>
          </a:xfrm>
          <a:prstGeom prst="roundRect">
            <a:avLst>
              <a:gd fmla="val 2381"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3"/>
          <p:cNvSpPr/>
          <p:nvPr/>
        </p:nvSpPr>
        <p:spPr>
          <a:xfrm>
            <a:off x="173100" y="3588325"/>
            <a:ext cx="6820500" cy="1339200"/>
          </a:xfrm>
          <a:prstGeom prst="roundRect">
            <a:avLst>
              <a:gd fmla="val 2381"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3"/>
          <p:cNvSpPr txBox="1"/>
          <p:nvPr/>
        </p:nvSpPr>
        <p:spPr>
          <a:xfrm>
            <a:off x="238700" y="3601125"/>
            <a:ext cx="67260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alibri"/>
                <a:ea typeface="Calibri"/>
                <a:cs typeface="Calibri"/>
                <a:sym typeface="Calibri"/>
              </a:rPr>
              <a:t>Waterfall chart - </a:t>
            </a:r>
            <a:r>
              <a:rPr lang="en" sz="1500">
                <a:latin typeface="Calibri"/>
                <a:ea typeface="Calibri"/>
                <a:cs typeface="Calibri"/>
                <a:sym typeface="Calibri"/>
              </a:rPr>
              <a:t>A waterfall chart is a specific type of bar chart that reveals the story behind the net change in something's value between two points. It helps in understanding the cumulative effect (running total) of sequentially introduced positive or negative values. The columns are color coded so you can quickly tell positive from negative numbers. Column bar chart shows the total in the end.</a:t>
            </a:r>
            <a:endParaRPr sz="1500">
              <a:latin typeface="Calibri"/>
              <a:ea typeface="Calibri"/>
              <a:cs typeface="Calibri"/>
              <a:sym typeface="Calibri"/>
            </a:endParaRPr>
          </a:p>
        </p:txBody>
      </p:sp>
      <p:sp>
        <p:nvSpPr>
          <p:cNvPr id="900" name="Google Shape;900;p63"/>
          <p:cNvSpPr txBox="1"/>
          <p:nvPr/>
        </p:nvSpPr>
        <p:spPr>
          <a:xfrm>
            <a:off x="1762700" y="2153325"/>
            <a:ext cx="70803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alibri"/>
                <a:ea typeface="Calibri"/>
                <a:cs typeface="Calibri"/>
                <a:sym typeface="Calibri"/>
              </a:rPr>
              <a:t>Stacked Area chart - </a:t>
            </a:r>
            <a:r>
              <a:rPr lang="en" sz="1500">
                <a:latin typeface="Calibri"/>
                <a:ea typeface="Calibri"/>
                <a:cs typeface="Calibri"/>
                <a:sym typeface="Calibri"/>
              </a:rPr>
              <a:t>In a stacked area chart, all of the lines are stacked on top of each other over a straight baseline at the bottom of the stack. The height of each series is determined by the value in each data point.A typical use case for Stacked Area Charts is analyzing how each of several variables and their totals vary. The Stacked Area Chart type only works well when more than two series are present.</a:t>
            </a:r>
            <a:endParaRPr sz="1500">
              <a:latin typeface="Calibri"/>
              <a:ea typeface="Calibri"/>
              <a:cs typeface="Calibri"/>
              <a:sym typeface="Calibri"/>
            </a:endParaRPr>
          </a:p>
        </p:txBody>
      </p:sp>
      <p:sp>
        <p:nvSpPr>
          <p:cNvPr id="901" name="Google Shape;901;p63"/>
          <p:cNvSpPr txBox="1"/>
          <p:nvPr/>
        </p:nvSpPr>
        <p:spPr>
          <a:xfrm>
            <a:off x="162500" y="705525"/>
            <a:ext cx="68205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alibri"/>
                <a:ea typeface="Calibri"/>
                <a:cs typeface="Calibri"/>
                <a:sym typeface="Calibri"/>
              </a:rPr>
              <a:t>Area chart - </a:t>
            </a:r>
            <a:r>
              <a:rPr lang="en" sz="1500">
                <a:latin typeface="Calibri"/>
                <a:ea typeface="Calibri"/>
                <a:cs typeface="Calibri"/>
                <a:sym typeface="Calibri"/>
              </a:rPr>
              <a:t>An area chart is a line chart with the areas below the lines filled with colors. It displays graphically quantitative data. The area between axis and line are commonly emphasized with colors, textures and hatchings. Commonly one compares two or more quantities with an area chart.</a:t>
            </a:r>
            <a:r>
              <a:rPr b="1" lang="en" sz="1500">
                <a:latin typeface="Calibri"/>
                <a:ea typeface="Calibri"/>
                <a:cs typeface="Calibri"/>
                <a:sym typeface="Calibri"/>
              </a:rPr>
              <a:t> </a:t>
            </a:r>
            <a:r>
              <a:rPr lang="en" sz="1500">
                <a:latin typeface="Calibri"/>
                <a:ea typeface="Calibri"/>
                <a:cs typeface="Calibri"/>
                <a:sym typeface="Calibri"/>
              </a:rPr>
              <a:t>It represents the change in one or more quantities over time.</a:t>
            </a:r>
            <a:endParaRPr sz="1500">
              <a:latin typeface="Calibri"/>
              <a:ea typeface="Calibri"/>
              <a:cs typeface="Calibri"/>
              <a:sym typeface="Calibri"/>
            </a:endParaRPr>
          </a:p>
        </p:txBody>
      </p:sp>
      <p:pic>
        <p:nvPicPr>
          <p:cNvPr id="902" name="Google Shape;902;p63"/>
          <p:cNvPicPr preferRelativeResize="0"/>
          <p:nvPr/>
        </p:nvPicPr>
        <p:blipFill rotWithShape="1">
          <a:blip r:embed="rId4">
            <a:alphaModFix/>
          </a:blip>
          <a:srcRect b="0" l="0" r="0" t="6890"/>
          <a:stretch/>
        </p:blipFill>
        <p:spPr>
          <a:xfrm>
            <a:off x="7054500" y="3643875"/>
            <a:ext cx="1930326" cy="1253700"/>
          </a:xfrm>
          <a:prstGeom prst="rect">
            <a:avLst/>
          </a:prstGeom>
          <a:noFill/>
          <a:ln>
            <a:noFill/>
          </a:ln>
        </p:spPr>
      </p:pic>
      <p:pic>
        <p:nvPicPr>
          <p:cNvPr id="903" name="Google Shape;903;p63"/>
          <p:cNvPicPr preferRelativeResize="0"/>
          <p:nvPr/>
        </p:nvPicPr>
        <p:blipFill rotWithShape="1">
          <a:blip r:embed="rId5">
            <a:alphaModFix/>
          </a:blip>
          <a:srcRect b="0" l="0" r="15419" t="11785"/>
          <a:stretch/>
        </p:blipFill>
        <p:spPr>
          <a:xfrm>
            <a:off x="7069800" y="698800"/>
            <a:ext cx="1930325" cy="129431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64"/>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Relationship Charts</a:t>
            </a:r>
            <a:endParaRPr>
              <a:latin typeface="Calibri"/>
              <a:ea typeface="Calibri"/>
              <a:cs typeface="Calibri"/>
              <a:sym typeface="Calibri"/>
            </a:endParaRPr>
          </a:p>
        </p:txBody>
      </p:sp>
      <p:sp>
        <p:nvSpPr>
          <p:cNvPr id="909" name="Google Shape;909;p64"/>
          <p:cNvSpPr/>
          <p:nvPr/>
        </p:nvSpPr>
        <p:spPr>
          <a:xfrm>
            <a:off x="249300" y="768925"/>
            <a:ext cx="6639300" cy="1656000"/>
          </a:xfrm>
          <a:prstGeom prst="roundRect">
            <a:avLst>
              <a:gd fmla="val 2381"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4"/>
          <p:cNvSpPr/>
          <p:nvPr/>
        </p:nvSpPr>
        <p:spPr>
          <a:xfrm>
            <a:off x="2382900" y="2902525"/>
            <a:ext cx="6639300" cy="1656000"/>
          </a:xfrm>
          <a:prstGeom prst="roundRect">
            <a:avLst>
              <a:gd fmla="val 2381"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4"/>
          <p:cNvSpPr txBox="1"/>
          <p:nvPr/>
        </p:nvSpPr>
        <p:spPr>
          <a:xfrm>
            <a:off x="2448500" y="3067725"/>
            <a:ext cx="647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alibri"/>
                <a:ea typeface="Calibri"/>
                <a:cs typeface="Calibri"/>
                <a:sym typeface="Calibri"/>
              </a:rPr>
              <a:t>Scatter Plots with bubble - </a:t>
            </a:r>
            <a:r>
              <a:rPr lang="en" sz="1500">
                <a:latin typeface="Calibri"/>
                <a:ea typeface="Calibri"/>
                <a:cs typeface="Calibri"/>
                <a:sym typeface="Calibri"/>
              </a:rPr>
              <a:t>We can add another 3rd dimension to represent another variables to depict the size of the scatter points. These are represented as bubbles in a scatter plot. Hence this can help in the analysis of more than 2 variables. You can also another another categorical variable by adding color to the bubbles and this will lead to an addition of 4th variable.</a:t>
            </a:r>
            <a:endParaRPr sz="1500">
              <a:latin typeface="Calibri"/>
              <a:ea typeface="Calibri"/>
              <a:cs typeface="Calibri"/>
              <a:sym typeface="Calibri"/>
            </a:endParaRPr>
          </a:p>
        </p:txBody>
      </p:sp>
      <p:sp>
        <p:nvSpPr>
          <p:cNvPr id="912" name="Google Shape;912;p64"/>
          <p:cNvSpPr txBox="1"/>
          <p:nvPr/>
        </p:nvSpPr>
        <p:spPr>
          <a:xfrm>
            <a:off x="314900" y="857925"/>
            <a:ext cx="6571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alibri"/>
                <a:ea typeface="Calibri"/>
                <a:cs typeface="Calibri"/>
                <a:sym typeface="Calibri"/>
              </a:rPr>
              <a:t>Scatter plots - </a:t>
            </a:r>
            <a:r>
              <a:rPr lang="en" sz="1500">
                <a:latin typeface="Calibri"/>
                <a:ea typeface="Calibri"/>
                <a:cs typeface="Calibri"/>
                <a:sym typeface="Calibri"/>
              </a:rPr>
              <a:t>Used to</a:t>
            </a:r>
            <a:r>
              <a:rPr b="1" lang="en" sz="1500">
                <a:latin typeface="Calibri"/>
                <a:ea typeface="Calibri"/>
                <a:cs typeface="Calibri"/>
                <a:sym typeface="Calibri"/>
              </a:rPr>
              <a:t> </a:t>
            </a:r>
            <a:r>
              <a:rPr lang="en" sz="1500">
                <a:latin typeface="Calibri"/>
                <a:ea typeface="Calibri"/>
                <a:cs typeface="Calibri"/>
                <a:sym typeface="Calibri"/>
              </a:rPr>
              <a:t>shows the relation between 2 continuous variables, each plotted on each axis. The spread of the data points show the broad trend across the 2 variables hence can be used to estimate the correlation between the variables. The scatter plot is also used to create a Regression model used to predict the dependent variable by modelling the relation with independent variable. </a:t>
            </a:r>
            <a:endParaRPr sz="1500">
              <a:latin typeface="Calibri"/>
              <a:ea typeface="Calibri"/>
              <a:cs typeface="Calibri"/>
              <a:sym typeface="Calibri"/>
            </a:endParaRPr>
          </a:p>
        </p:txBody>
      </p:sp>
      <p:pic>
        <p:nvPicPr>
          <p:cNvPr id="913" name="Google Shape;913;p64"/>
          <p:cNvPicPr preferRelativeResize="0"/>
          <p:nvPr/>
        </p:nvPicPr>
        <p:blipFill>
          <a:blip r:embed="rId3">
            <a:alphaModFix/>
          </a:blip>
          <a:stretch>
            <a:fillRect/>
          </a:stretch>
        </p:blipFill>
        <p:spPr>
          <a:xfrm>
            <a:off x="7038106" y="802775"/>
            <a:ext cx="1983594" cy="1524000"/>
          </a:xfrm>
          <a:prstGeom prst="rect">
            <a:avLst/>
          </a:prstGeom>
          <a:noFill/>
          <a:ln>
            <a:noFill/>
          </a:ln>
        </p:spPr>
      </p:pic>
      <p:pic>
        <p:nvPicPr>
          <p:cNvPr id="914" name="Google Shape;914;p64"/>
          <p:cNvPicPr preferRelativeResize="0"/>
          <p:nvPr/>
        </p:nvPicPr>
        <p:blipFill>
          <a:blip r:embed="rId4">
            <a:alphaModFix/>
          </a:blip>
          <a:stretch>
            <a:fillRect/>
          </a:stretch>
        </p:blipFill>
        <p:spPr>
          <a:xfrm>
            <a:off x="206304" y="2988625"/>
            <a:ext cx="2034621" cy="1524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65"/>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Other interesting Charts</a:t>
            </a:r>
            <a:endParaRPr>
              <a:latin typeface="Calibri"/>
              <a:ea typeface="Calibri"/>
              <a:cs typeface="Calibri"/>
              <a:sym typeface="Calibri"/>
            </a:endParaRPr>
          </a:p>
        </p:txBody>
      </p:sp>
      <p:sp>
        <p:nvSpPr>
          <p:cNvPr id="920" name="Google Shape;920;p65"/>
          <p:cNvSpPr/>
          <p:nvPr/>
        </p:nvSpPr>
        <p:spPr>
          <a:xfrm>
            <a:off x="249300" y="629825"/>
            <a:ext cx="3936300" cy="1795200"/>
          </a:xfrm>
          <a:prstGeom prst="roundRect">
            <a:avLst>
              <a:gd fmla="val 2381"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5"/>
          <p:cNvSpPr txBox="1"/>
          <p:nvPr/>
        </p:nvSpPr>
        <p:spPr>
          <a:xfrm>
            <a:off x="238700" y="629325"/>
            <a:ext cx="3870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alibri"/>
                <a:ea typeface="Calibri"/>
                <a:cs typeface="Calibri"/>
                <a:sym typeface="Calibri"/>
              </a:rPr>
              <a:t>Spark lines - </a:t>
            </a:r>
            <a:r>
              <a:rPr lang="en" sz="1500">
                <a:latin typeface="Calibri"/>
                <a:ea typeface="Calibri"/>
                <a:cs typeface="Calibri"/>
                <a:sym typeface="Calibri"/>
              </a:rPr>
              <a:t>A sparkline is a very small line chart, typically drawn without axes or coordinates. It presents the general shape of the variation (typically over time). Used a lot in stock market charts to show the general trend of the stocks. </a:t>
            </a:r>
            <a:endParaRPr sz="1500">
              <a:latin typeface="Calibri"/>
              <a:ea typeface="Calibri"/>
              <a:cs typeface="Calibri"/>
              <a:sym typeface="Calibri"/>
            </a:endParaRPr>
          </a:p>
        </p:txBody>
      </p:sp>
      <p:sp>
        <p:nvSpPr>
          <p:cNvPr id="922" name="Google Shape;922;p65"/>
          <p:cNvSpPr/>
          <p:nvPr/>
        </p:nvSpPr>
        <p:spPr>
          <a:xfrm>
            <a:off x="4896000" y="629725"/>
            <a:ext cx="3936300" cy="1795200"/>
          </a:xfrm>
          <a:prstGeom prst="roundRect">
            <a:avLst>
              <a:gd fmla="val 2381"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5"/>
          <p:cNvSpPr/>
          <p:nvPr/>
        </p:nvSpPr>
        <p:spPr>
          <a:xfrm>
            <a:off x="249300" y="3054925"/>
            <a:ext cx="3936300" cy="1656000"/>
          </a:xfrm>
          <a:prstGeom prst="roundRect">
            <a:avLst>
              <a:gd fmla="val 2381"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5"/>
          <p:cNvSpPr txBox="1"/>
          <p:nvPr/>
        </p:nvSpPr>
        <p:spPr>
          <a:xfrm>
            <a:off x="238700" y="3067725"/>
            <a:ext cx="3870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alibri"/>
                <a:ea typeface="Calibri"/>
                <a:cs typeface="Calibri"/>
                <a:sym typeface="Calibri"/>
              </a:rPr>
              <a:t>Funnel Chart - </a:t>
            </a:r>
            <a:r>
              <a:rPr lang="en" sz="1500">
                <a:latin typeface="Calibri"/>
                <a:ea typeface="Calibri"/>
                <a:cs typeface="Calibri"/>
                <a:sym typeface="Calibri"/>
              </a:rPr>
              <a:t>Funnel charts show values across multiple stages in a process. Funnel chart show the number of sales prospects at each stage in a sales pipeline.</a:t>
            </a:r>
            <a:endParaRPr sz="1500">
              <a:latin typeface="Calibri"/>
              <a:ea typeface="Calibri"/>
              <a:cs typeface="Calibri"/>
              <a:sym typeface="Calibri"/>
            </a:endParaRPr>
          </a:p>
        </p:txBody>
      </p:sp>
      <p:sp>
        <p:nvSpPr>
          <p:cNvPr id="925" name="Google Shape;925;p65"/>
          <p:cNvSpPr/>
          <p:nvPr/>
        </p:nvSpPr>
        <p:spPr>
          <a:xfrm>
            <a:off x="4896000" y="3054925"/>
            <a:ext cx="3936300" cy="1656000"/>
          </a:xfrm>
          <a:prstGeom prst="roundRect">
            <a:avLst>
              <a:gd fmla="val 2381"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5"/>
          <p:cNvSpPr txBox="1"/>
          <p:nvPr/>
        </p:nvSpPr>
        <p:spPr>
          <a:xfrm>
            <a:off x="4885400" y="3067725"/>
            <a:ext cx="3870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alibri"/>
                <a:ea typeface="Calibri"/>
                <a:cs typeface="Calibri"/>
                <a:sym typeface="Calibri"/>
              </a:rPr>
              <a:t>Sunburst - </a:t>
            </a:r>
            <a:r>
              <a:rPr lang="en" sz="1500">
                <a:latin typeface="Calibri"/>
                <a:ea typeface="Calibri"/>
                <a:cs typeface="Calibri"/>
                <a:sym typeface="Calibri"/>
              </a:rPr>
              <a:t>Sunburst diagrams shows hierarchy through a series of rings, that are sliced for each category node. Each level of the hierarchy is represented by one ring or circle </a:t>
            </a:r>
            <a:endParaRPr sz="1500">
              <a:latin typeface="Calibri"/>
              <a:ea typeface="Calibri"/>
              <a:cs typeface="Calibri"/>
              <a:sym typeface="Calibri"/>
            </a:endParaRPr>
          </a:p>
          <a:p>
            <a:pPr indent="0" lvl="0" marL="0" rtl="0" algn="l">
              <a:spcBef>
                <a:spcPts val="0"/>
              </a:spcBef>
              <a:spcAft>
                <a:spcPts val="0"/>
              </a:spcAft>
              <a:buNone/>
            </a:pPr>
            <a:r>
              <a:rPr lang="en" sz="1500">
                <a:latin typeface="Calibri"/>
                <a:ea typeface="Calibri"/>
                <a:cs typeface="Calibri"/>
                <a:sym typeface="Calibri"/>
              </a:rPr>
              <a:t>with the innermost circle as </a:t>
            </a:r>
            <a:endParaRPr sz="1500">
              <a:latin typeface="Calibri"/>
              <a:ea typeface="Calibri"/>
              <a:cs typeface="Calibri"/>
              <a:sym typeface="Calibri"/>
            </a:endParaRPr>
          </a:p>
          <a:p>
            <a:pPr indent="0" lvl="0" marL="0" rtl="0" algn="l">
              <a:spcBef>
                <a:spcPts val="0"/>
              </a:spcBef>
              <a:spcAft>
                <a:spcPts val="0"/>
              </a:spcAft>
              <a:buNone/>
            </a:pPr>
            <a:r>
              <a:rPr lang="en" sz="1500">
                <a:latin typeface="Calibri"/>
                <a:ea typeface="Calibri"/>
                <a:cs typeface="Calibri"/>
                <a:sym typeface="Calibri"/>
              </a:rPr>
              <a:t>the top of the hierarchy.</a:t>
            </a:r>
            <a:endParaRPr sz="1500">
              <a:latin typeface="Calibri"/>
              <a:ea typeface="Calibri"/>
              <a:cs typeface="Calibri"/>
              <a:sym typeface="Calibri"/>
            </a:endParaRPr>
          </a:p>
        </p:txBody>
      </p:sp>
      <p:pic>
        <p:nvPicPr>
          <p:cNvPr id="927" name="Google Shape;927;p65"/>
          <p:cNvPicPr preferRelativeResize="0"/>
          <p:nvPr/>
        </p:nvPicPr>
        <p:blipFill rotWithShape="1">
          <a:blip r:embed="rId3">
            <a:alphaModFix/>
          </a:blip>
          <a:srcRect b="0" l="0" r="46615" t="12426"/>
          <a:stretch/>
        </p:blipFill>
        <p:spPr>
          <a:xfrm>
            <a:off x="3201500" y="1966975"/>
            <a:ext cx="1338375" cy="1006475"/>
          </a:xfrm>
          <a:prstGeom prst="rect">
            <a:avLst/>
          </a:prstGeom>
          <a:noFill/>
          <a:ln>
            <a:noFill/>
          </a:ln>
          <a:effectLst>
            <a:outerShdw blurRad="57150" rotWithShape="0" algn="bl" dir="5400000" dist="19050">
              <a:srgbClr val="000000">
                <a:alpha val="50000"/>
              </a:srgbClr>
            </a:outerShdw>
          </a:effectLst>
        </p:spPr>
      </p:pic>
      <p:pic>
        <p:nvPicPr>
          <p:cNvPr id="928" name="Google Shape;928;p65"/>
          <p:cNvPicPr preferRelativeResize="0"/>
          <p:nvPr/>
        </p:nvPicPr>
        <p:blipFill rotWithShape="1">
          <a:blip r:embed="rId4">
            <a:alphaModFix/>
          </a:blip>
          <a:srcRect b="6787" l="5595" r="2820" t="7938"/>
          <a:stretch/>
        </p:blipFill>
        <p:spPr>
          <a:xfrm>
            <a:off x="7675875" y="1867525"/>
            <a:ext cx="1338374" cy="1052950"/>
          </a:xfrm>
          <a:prstGeom prst="rect">
            <a:avLst/>
          </a:prstGeom>
          <a:noFill/>
          <a:ln>
            <a:noFill/>
          </a:ln>
          <a:effectLst>
            <a:outerShdw blurRad="57150" rotWithShape="0" algn="bl" dir="5400000" dist="19050">
              <a:srgbClr val="000000">
                <a:alpha val="50000"/>
              </a:srgbClr>
            </a:outerShdw>
          </a:effectLst>
        </p:spPr>
      </p:pic>
      <p:sp>
        <p:nvSpPr>
          <p:cNvPr id="929" name="Google Shape;929;p65"/>
          <p:cNvSpPr txBox="1"/>
          <p:nvPr/>
        </p:nvSpPr>
        <p:spPr>
          <a:xfrm>
            <a:off x="4885400" y="629325"/>
            <a:ext cx="38706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alibri"/>
                <a:ea typeface="Calibri"/>
                <a:cs typeface="Calibri"/>
                <a:sym typeface="Calibri"/>
              </a:rPr>
              <a:t>Radar Chart - </a:t>
            </a:r>
            <a:r>
              <a:rPr lang="en" sz="1500">
                <a:latin typeface="Calibri"/>
                <a:ea typeface="Calibri"/>
                <a:cs typeface="Calibri"/>
                <a:sym typeface="Calibri"/>
              </a:rPr>
              <a:t>A radar chart shows multivariate data of three or more quantitative variables mapped onto an axis. It looks like a spider's web, with a central axis that has at least three spokes, called radii, coming from it.</a:t>
            </a:r>
            <a:r>
              <a:rPr b="1" lang="en" sz="1500">
                <a:latin typeface="Calibri"/>
                <a:ea typeface="Calibri"/>
                <a:cs typeface="Calibri"/>
                <a:sym typeface="Calibri"/>
              </a:rPr>
              <a:t> </a:t>
            </a:r>
            <a:endParaRPr sz="1500">
              <a:latin typeface="Calibri"/>
              <a:ea typeface="Calibri"/>
              <a:cs typeface="Calibri"/>
              <a:sym typeface="Calibri"/>
            </a:endParaRPr>
          </a:p>
        </p:txBody>
      </p:sp>
      <p:pic>
        <p:nvPicPr>
          <p:cNvPr id="930" name="Google Shape;930;p65"/>
          <p:cNvPicPr preferRelativeResize="0"/>
          <p:nvPr/>
        </p:nvPicPr>
        <p:blipFill rotWithShape="1">
          <a:blip r:embed="rId5">
            <a:alphaModFix/>
          </a:blip>
          <a:srcRect b="0" l="10426" r="0" t="0"/>
          <a:stretch/>
        </p:blipFill>
        <p:spPr>
          <a:xfrm>
            <a:off x="3171100" y="4002975"/>
            <a:ext cx="1399150" cy="1006475"/>
          </a:xfrm>
          <a:prstGeom prst="rect">
            <a:avLst/>
          </a:prstGeom>
          <a:noFill/>
          <a:ln>
            <a:noFill/>
          </a:ln>
          <a:effectLst>
            <a:outerShdw blurRad="57150" rotWithShape="0" algn="bl" dir="5400000" dist="19050">
              <a:srgbClr val="000000">
                <a:alpha val="50000"/>
              </a:srgbClr>
            </a:outerShdw>
          </a:effectLst>
        </p:spPr>
      </p:pic>
      <p:pic>
        <p:nvPicPr>
          <p:cNvPr id="931" name="Google Shape;931;p65"/>
          <p:cNvPicPr preferRelativeResize="0"/>
          <p:nvPr/>
        </p:nvPicPr>
        <p:blipFill>
          <a:blip r:embed="rId6">
            <a:alphaModFix/>
          </a:blip>
          <a:stretch>
            <a:fillRect/>
          </a:stretch>
        </p:blipFill>
        <p:spPr>
          <a:xfrm>
            <a:off x="7752073" y="3956500"/>
            <a:ext cx="1266800" cy="105295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66"/>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Percentile/ Quantile</a:t>
            </a:r>
            <a:endParaRPr>
              <a:latin typeface="Calibri"/>
              <a:ea typeface="Calibri"/>
              <a:cs typeface="Calibri"/>
              <a:sym typeface="Calibri"/>
            </a:endParaRPr>
          </a:p>
        </p:txBody>
      </p:sp>
      <p:sp>
        <p:nvSpPr>
          <p:cNvPr id="937" name="Google Shape;937;p66"/>
          <p:cNvSpPr/>
          <p:nvPr/>
        </p:nvSpPr>
        <p:spPr>
          <a:xfrm>
            <a:off x="427225" y="948525"/>
            <a:ext cx="8301300" cy="3985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6"/>
          <p:cNvSpPr txBox="1"/>
          <p:nvPr>
            <p:ph idx="1" type="body"/>
          </p:nvPr>
        </p:nvSpPr>
        <p:spPr>
          <a:xfrm>
            <a:off x="434475" y="1079525"/>
            <a:ext cx="7865400" cy="3428400"/>
          </a:xfrm>
          <a:prstGeom prst="rect">
            <a:avLst/>
          </a:prstGeom>
          <a:solidFill>
            <a:srgbClr val="FFFFFF"/>
          </a:solidFill>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highlight>
                  <a:srgbClr val="FFFFFF"/>
                </a:highlight>
                <a:latin typeface="Calibri"/>
                <a:ea typeface="Calibri"/>
                <a:cs typeface="Calibri"/>
                <a:sym typeface="Calibri"/>
              </a:rPr>
              <a:t>A </a:t>
            </a:r>
            <a:r>
              <a:rPr b="1" lang="en" sz="1600">
                <a:solidFill>
                  <a:srgbClr val="000000"/>
                </a:solidFill>
                <a:highlight>
                  <a:srgbClr val="FFFFFF"/>
                </a:highlight>
                <a:latin typeface="Calibri"/>
                <a:ea typeface="Calibri"/>
                <a:cs typeface="Calibri"/>
                <a:sym typeface="Calibri"/>
              </a:rPr>
              <a:t>percentile</a:t>
            </a:r>
            <a:r>
              <a:rPr lang="en" sz="1600">
                <a:solidFill>
                  <a:srgbClr val="000000"/>
                </a:solidFill>
                <a:highlight>
                  <a:srgbClr val="FFFFFF"/>
                </a:highlight>
                <a:latin typeface="Calibri"/>
                <a:ea typeface="Calibri"/>
                <a:cs typeface="Calibri"/>
                <a:sym typeface="Calibri"/>
              </a:rPr>
              <a:t> is a term used in statistics to express how a score compares to other scores in the same set</a:t>
            </a:r>
            <a:endParaRPr sz="1600">
              <a:solidFill>
                <a:srgbClr val="000000"/>
              </a:solidFill>
              <a:highlight>
                <a:srgbClr val="FFFFFF"/>
              </a:highlight>
              <a:latin typeface="Calibri"/>
              <a:ea typeface="Calibri"/>
              <a:cs typeface="Calibri"/>
              <a:sym typeface="Calibri"/>
            </a:endParaRPr>
          </a:p>
          <a:p>
            <a:pPr indent="-330200" lvl="0" marL="457200" rtl="0" algn="l">
              <a:spcBef>
                <a:spcPts val="0"/>
              </a:spcBef>
              <a:spcAft>
                <a:spcPts val="0"/>
              </a:spcAft>
              <a:buClr>
                <a:srgbClr val="000000"/>
              </a:buClr>
              <a:buSzPts val="1600"/>
              <a:buChar char="●"/>
            </a:pPr>
            <a:r>
              <a:rPr lang="en" sz="1600">
                <a:solidFill>
                  <a:srgbClr val="000000"/>
                </a:solidFill>
                <a:highlight>
                  <a:srgbClr val="FFFFFF"/>
                </a:highlight>
                <a:latin typeface="Calibri"/>
                <a:ea typeface="Calibri"/>
                <a:cs typeface="Calibri"/>
                <a:sym typeface="Calibri"/>
              </a:rPr>
              <a:t>A </a:t>
            </a:r>
            <a:r>
              <a:rPr b="1" lang="en" sz="1600">
                <a:solidFill>
                  <a:srgbClr val="000000"/>
                </a:solidFill>
                <a:highlight>
                  <a:srgbClr val="FFFFFF"/>
                </a:highlight>
                <a:latin typeface="Calibri"/>
                <a:ea typeface="Calibri"/>
                <a:cs typeface="Calibri"/>
                <a:sym typeface="Calibri"/>
              </a:rPr>
              <a:t>percentile</a:t>
            </a:r>
            <a:r>
              <a:rPr lang="en" sz="1600">
                <a:solidFill>
                  <a:srgbClr val="000000"/>
                </a:solidFill>
                <a:highlight>
                  <a:srgbClr val="FFFFFF"/>
                </a:highlight>
                <a:latin typeface="Calibri"/>
                <a:ea typeface="Calibri"/>
                <a:cs typeface="Calibri"/>
                <a:sym typeface="Calibri"/>
              </a:rPr>
              <a:t> (or a centile) is a measure used in statistics indicating the value below which a given percentage of observations in a group of observations falls</a:t>
            </a:r>
            <a:endParaRPr sz="1600">
              <a:solidFill>
                <a:srgbClr val="000000"/>
              </a:solidFill>
              <a:highlight>
                <a:srgbClr val="FFFFFF"/>
              </a:highlight>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Percentiles indicate the percentage of scores that fall below a particular value.</a:t>
            </a:r>
            <a:endParaRPr sz="1600">
              <a:solidFill>
                <a:srgbClr val="000000"/>
              </a:solidFill>
              <a:highlight>
                <a:srgbClr val="FFFFFF"/>
              </a:highlight>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Percentile gives the position (not the value) of the participant after sorting them in order</a:t>
            </a:r>
            <a:endParaRPr sz="1600">
              <a:solidFill>
                <a:srgbClr val="000000"/>
              </a:solidFill>
              <a:highlight>
                <a:srgbClr val="FFFFFF"/>
              </a:highlight>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One of the way to identify an outliers in the data</a:t>
            </a:r>
            <a:endParaRPr sz="1600">
              <a:solidFill>
                <a:srgbClr val="000000"/>
              </a:solidFill>
              <a:highlight>
                <a:srgbClr val="FFFFFF"/>
              </a:highlight>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Char char="●"/>
            </a:pPr>
            <a:r>
              <a:rPr i="1" lang="en" sz="1600">
                <a:solidFill>
                  <a:srgbClr val="000000"/>
                </a:solidFill>
                <a:highlight>
                  <a:srgbClr val="FFFFFF"/>
                </a:highlight>
                <a:latin typeface="Calibri"/>
                <a:ea typeface="Calibri"/>
                <a:cs typeface="Calibri"/>
                <a:sym typeface="Calibri"/>
              </a:rPr>
              <a:t>For </a:t>
            </a:r>
            <a:r>
              <a:rPr i="1" lang="en" sz="1600">
                <a:solidFill>
                  <a:srgbClr val="000000"/>
                </a:solidFill>
                <a:highlight>
                  <a:srgbClr val="FFFFFF"/>
                </a:highlight>
                <a:latin typeface="Calibri"/>
                <a:ea typeface="Calibri"/>
                <a:cs typeface="Calibri"/>
                <a:sym typeface="Calibri"/>
              </a:rPr>
              <a:t>eg - the 20</a:t>
            </a:r>
            <a:r>
              <a:rPr baseline="30000" i="1" lang="en" sz="1600">
                <a:solidFill>
                  <a:srgbClr val="000000"/>
                </a:solidFill>
                <a:highlight>
                  <a:srgbClr val="FFFFFF"/>
                </a:highlight>
                <a:latin typeface="Calibri"/>
                <a:ea typeface="Calibri"/>
                <a:cs typeface="Calibri"/>
                <a:sym typeface="Calibri"/>
              </a:rPr>
              <a:t>th</a:t>
            </a:r>
            <a:r>
              <a:rPr i="1" lang="en" sz="1600">
                <a:solidFill>
                  <a:srgbClr val="000000"/>
                </a:solidFill>
                <a:highlight>
                  <a:srgbClr val="FFFFFF"/>
                </a:highlight>
                <a:latin typeface="Calibri"/>
                <a:ea typeface="Calibri"/>
                <a:cs typeface="Calibri"/>
                <a:sym typeface="Calibri"/>
              </a:rPr>
              <a:t> </a:t>
            </a:r>
            <a:r>
              <a:rPr b="1" i="1" lang="en" sz="1600">
                <a:solidFill>
                  <a:srgbClr val="000000"/>
                </a:solidFill>
                <a:highlight>
                  <a:srgbClr val="FFFFFF"/>
                </a:highlight>
                <a:latin typeface="Calibri"/>
                <a:ea typeface="Calibri"/>
                <a:cs typeface="Calibri"/>
                <a:sym typeface="Calibri"/>
              </a:rPr>
              <a:t>percentile</a:t>
            </a:r>
            <a:r>
              <a:rPr i="1" lang="en" sz="1600">
                <a:solidFill>
                  <a:srgbClr val="000000"/>
                </a:solidFill>
                <a:highlight>
                  <a:srgbClr val="FFFFFF"/>
                </a:highlight>
                <a:latin typeface="Calibri"/>
                <a:ea typeface="Calibri"/>
                <a:cs typeface="Calibri"/>
                <a:sym typeface="Calibri"/>
              </a:rPr>
              <a:t> is the value (or score) below which 20% of the observations may be found.</a:t>
            </a:r>
            <a:endParaRPr i="1" sz="1600">
              <a:solidFill>
                <a:srgbClr val="000000"/>
              </a:solidFill>
              <a:highlight>
                <a:srgbClr val="FFFFFF"/>
              </a:highlight>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Char char="●"/>
            </a:pPr>
            <a:r>
              <a:rPr i="1" lang="en" sz="1600">
                <a:solidFill>
                  <a:srgbClr val="000000"/>
                </a:solidFill>
                <a:highlight>
                  <a:srgbClr val="FFFFFF"/>
                </a:highlight>
                <a:latin typeface="Calibri"/>
                <a:ea typeface="Calibri"/>
                <a:cs typeface="Calibri"/>
                <a:sym typeface="Calibri"/>
              </a:rPr>
              <a:t>The </a:t>
            </a:r>
            <a:r>
              <a:rPr b="1" i="1" lang="en" sz="1600">
                <a:solidFill>
                  <a:srgbClr val="000000"/>
                </a:solidFill>
                <a:highlight>
                  <a:srgbClr val="FFFFFF"/>
                </a:highlight>
                <a:latin typeface="Calibri"/>
                <a:ea typeface="Calibri"/>
                <a:cs typeface="Calibri"/>
                <a:sym typeface="Calibri"/>
              </a:rPr>
              <a:t>percentile</a:t>
            </a:r>
            <a:r>
              <a:rPr i="1" lang="en" sz="1600">
                <a:solidFill>
                  <a:srgbClr val="000000"/>
                </a:solidFill>
                <a:highlight>
                  <a:srgbClr val="FFFFFF"/>
                </a:highlight>
                <a:latin typeface="Calibri"/>
                <a:ea typeface="Calibri"/>
                <a:cs typeface="Calibri"/>
                <a:sym typeface="Calibri"/>
              </a:rPr>
              <a:t> value for the topper in any competitive exam is 100</a:t>
            </a:r>
            <a:r>
              <a:rPr baseline="30000" i="1" lang="en" sz="1600">
                <a:solidFill>
                  <a:srgbClr val="000000"/>
                </a:solidFill>
                <a:highlight>
                  <a:srgbClr val="FFFFFF"/>
                </a:highlight>
                <a:latin typeface="Calibri"/>
                <a:ea typeface="Calibri"/>
                <a:cs typeface="Calibri"/>
                <a:sym typeface="Calibri"/>
              </a:rPr>
              <a:t>th</a:t>
            </a:r>
            <a:r>
              <a:rPr i="1" lang="en" sz="1600">
                <a:solidFill>
                  <a:srgbClr val="000000"/>
                </a:solidFill>
                <a:highlight>
                  <a:srgbClr val="FFFFFF"/>
                </a:highlight>
                <a:latin typeface="Calibri"/>
                <a:ea typeface="Calibri"/>
                <a:cs typeface="Calibri"/>
                <a:sym typeface="Calibri"/>
              </a:rPr>
              <a:t> as 100% of the participants fall below hi</a:t>
            </a:r>
            <a:r>
              <a:rPr i="1" lang="en" sz="1600">
                <a:solidFill>
                  <a:srgbClr val="000000"/>
                </a:solidFill>
                <a:highlight>
                  <a:srgbClr val="FFFFFF"/>
                </a:highlight>
                <a:latin typeface="Calibri"/>
                <a:ea typeface="Calibri"/>
                <a:cs typeface="Calibri"/>
                <a:sym typeface="Calibri"/>
              </a:rPr>
              <a:t>m</a:t>
            </a:r>
            <a:endParaRPr sz="1600">
              <a:solidFill>
                <a:srgbClr val="000000"/>
              </a:solidFill>
              <a:highlight>
                <a:srgbClr val="FFFFFF"/>
              </a:highlight>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67"/>
          <p:cNvSpPr/>
          <p:nvPr/>
        </p:nvSpPr>
        <p:spPr>
          <a:xfrm>
            <a:off x="226375" y="571025"/>
            <a:ext cx="8667900" cy="1803900"/>
          </a:xfrm>
          <a:prstGeom prst="rect">
            <a:avLst/>
          </a:prstGeom>
          <a:solidFill>
            <a:schemeClr val="lt1"/>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7"/>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Correlation - Describing the relationships</a:t>
            </a:r>
            <a:endParaRPr>
              <a:latin typeface="Calibri"/>
              <a:ea typeface="Calibri"/>
              <a:cs typeface="Calibri"/>
              <a:sym typeface="Calibri"/>
            </a:endParaRPr>
          </a:p>
        </p:txBody>
      </p:sp>
      <p:sp>
        <p:nvSpPr>
          <p:cNvPr id="945" name="Google Shape;945;p67"/>
          <p:cNvSpPr txBox="1"/>
          <p:nvPr>
            <p:ph idx="1" type="body"/>
          </p:nvPr>
        </p:nvSpPr>
        <p:spPr>
          <a:xfrm>
            <a:off x="282075" y="2374925"/>
            <a:ext cx="8520600" cy="1233300"/>
          </a:xfrm>
          <a:prstGeom prst="rect">
            <a:avLst/>
          </a:prstGeom>
          <a:noFill/>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Calibri"/>
              <a:buChar char="●"/>
            </a:pPr>
            <a:r>
              <a:rPr lang="en" sz="1400">
                <a:solidFill>
                  <a:srgbClr val="000000"/>
                </a:solidFill>
                <a:highlight>
                  <a:srgbClr val="FFFFFF"/>
                </a:highlight>
                <a:latin typeface="Calibri"/>
                <a:ea typeface="Calibri"/>
                <a:cs typeface="Calibri"/>
                <a:sym typeface="Calibri"/>
              </a:rPr>
              <a:t>The </a:t>
            </a:r>
            <a:r>
              <a:rPr b="1" lang="en" sz="1400">
                <a:solidFill>
                  <a:srgbClr val="000000"/>
                </a:solidFill>
                <a:highlight>
                  <a:srgbClr val="FFFFFF"/>
                </a:highlight>
                <a:latin typeface="Calibri"/>
                <a:ea typeface="Calibri"/>
                <a:cs typeface="Calibri"/>
                <a:sym typeface="Calibri"/>
              </a:rPr>
              <a:t>Correlation Coefficient's</a:t>
            </a:r>
            <a:r>
              <a:rPr lang="en" sz="1400">
                <a:solidFill>
                  <a:srgbClr val="000000"/>
                </a:solidFill>
                <a:highlight>
                  <a:srgbClr val="FFFFFF"/>
                </a:highlight>
                <a:latin typeface="Calibri"/>
                <a:ea typeface="Calibri"/>
                <a:cs typeface="Calibri"/>
                <a:sym typeface="Calibri"/>
              </a:rPr>
              <a:t> (represented by </a:t>
            </a:r>
            <a:r>
              <a:rPr b="1" lang="en" sz="1400">
                <a:solidFill>
                  <a:srgbClr val="000000"/>
                </a:solidFill>
                <a:highlight>
                  <a:srgbClr val="FFFFFF"/>
                </a:highlight>
                <a:latin typeface="Calibri"/>
                <a:ea typeface="Calibri"/>
                <a:cs typeface="Calibri"/>
                <a:sym typeface="Calibri"/>
              </a:rPr>
              <a:t>r</a:t>
            </a:r>
            <a:r>
              <a:rPr lang="en" sz="1400">
                <a:solidFill>
                  <a:srgbClr val="000000"/>
                </a:solidFill>
                <a:highlight>
                  <a:srgbClr val="FFFFFF"/>
                </a:highlight>
                <a:latin typeface="Calibri"/>
                <a:ea typeface="Calibri"/>
                <a:cs typeface="Calibri"/>
                <a:sym typeface="Calibri"/>
              </a:rPr>
              <a:t>) values range between </a:t>
            </a:r>
            <a:r>
              <a:rPr b="1" lang="en" sz="1400">
                <a:solidFill>
                  <a:srgbClr val="000000"/>
                </a:solidFill>
                <a:highlight>
                  <a:srgbClr val="FFFFFF"/>
                </a:highlight>
                <a:latin typeface="Calibri"/>
                <a:ea typeface="Calibri"/>
                <a:cs typeface="Calibri"/>
                <a:sym typeface="Calibri"/>
              </a:rPr>
              <a:t>-1.0</a:t>
            </a:r>
            <a:r>
              <a:rPr lang="en" sz="1400">
                <a:solidFill>
                  <a:srgbClr val="000000"/>
                </a:solidFill>
                <a:highlight>
                  <a:srgbClr val="FFFFFF"/>
                </a:highlight>
                <a:latin typeface="Calibri"/>
                <a:ea typeface="Calibri"/>
                <a:cs typeface="Calibri"/>
                <a:sym typeface="Calibri"/>
              </a:rPr>
              <a:t> and </a:t>
            </a:r>
            <a:r>
              <a:rPr b="1" lang="en" sz="1400">
                <a:solidFill>
                  <a:srgbClr val="000000"/>
                </a:solidFill>
                <a:highlight>
                  <a:srgbClr val="FFFFFF"/>
                </a:highlight>
                <a:latin typeface="Calibri"/>
                <a:ea typeface="Calibri"/>
                <a:cs typeface="Calibri"/>
                <a:sym typeface="Calibri"/>
              </a:rPr>
              <a:t>1.0.</a:t>
            </a:r>
            <a:endParaRPr b="1" sz="1400">
              <a:solidFill>
                <a:srgbClr val="000000"/>
              </a:solidFill>
              <a:highlight>
                <a:srgbClr val="FFFFFF"/>
              </a:highlight>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b="1" lang="en" sz="1400">
                <a:solidFill>
                  <a:srgbClr val="000000"/>
                </a:solidFill>
                <a:highlight>
                  <a:srgbClr val="FFFFFF"/>
                </a:highlight>
                <a:latin typeface="Calibri"/>
                <a:ea typeface="Calibri"/>
                <a:cs typeface="Calibri"/>
                <a:sym typeface="Calibri"/>
              </a:rPr>
              <a:t>r = -1 means </a:t>
            </a:r>
            <a:r>
              <a:rPr lang="en" sz="1400">
                <a:solidFill>
                  <a:srgbClr val="000000"/>
                </a:solidFill>
                <a:highlight>
                  <a:srgbClr val="FFFFFF"/>
                </a:highlight>
                <a:latin typeface="Calibri"/>
                <a:ea typeface="Calibri"/>
                <a:cs typeface="Calibri"/>
                <a:sym typeface="Calibri"/>
              </a:rPr>
              <a:t>perfectly Negative correlation</a:t>
            </a:r>
            <a:endParaRPr sz="1400">
              <a:solidFill>
                <a:srgbClr val="000000"/>
              </a:solidFill>
              <a:highlight>
                <a:srgbClr val="FFFFFF"/>
              </a:highlight>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b="1" lang="en" sz="1400">
                <a:solidFill>
                  <a:srgbClr val="000000"/>
                </a:solidFill>
                <a:highlight>
                  <a:schemeClr val="lt1"/>
                </a:highlight>
                <a:latin typeface="Calibri"/>
                <a:ea typeface="Calibri"/>
                <a:cs typeface="Calibri"/>
                <a:sym typeface="Calibri"/>
              </a:rPr>
              <a:t>r = 0 means </a:t>
            </a:r>
            <a:r>
              <a:rPr lang="en" sz="1400">
                <a:solidFill>
                  <a:srgbClr val="000000"/>
                </a:solidFill>
                <a:highlight>
                  <a:schemeClr val="lt1"/>
                </a:highlight>
                <a:latin typeface="Calibri"/>
                <a:ea typeface="Calibri"/>
                <a:cs typeface="Calibri"/>
                <a:sym typeface="Calibri"/>
              </a:rPr>
              <a:t>No correlation. No linear relation exists</a:t>
            </a:r>
            <a:endParaRPr sz="1400">
              <a:solidFill>
                <a:srgbClr val="000000"/>
              </a:solidFill>
              <a:highlight>
                <a:srgbClr val="FFFFFF"/>
              </a:highlight>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b="1" lang="en" sz="1400">
                <a:solidFill>
                  <a:srgbClr val="000000"/>
                </a:solidFill>
                <a:highlight>
                  <a:schemeClr val="lt1"/>
                </a:highlight>
                <a:latin typeface="Calibri"/>
                <a:ea typeface="Calibri"/>
                <a:cs typeface="Calibri"/>
                <a:sym typeface="Calibri"/>
              </a:rPr>
              <a:t>r = 1 means </a:t>
            </a:r>
            <a:r>
              <a:rPr lang="en" sz="1400">
                <a:solidFill>
                  <a:srgbClr val="000000"/>
                </a:solidFill>
                <a:highlight>
                  <a:schemeClr val="lt1"/>
                </a:highlight>
                <a:latin typeface="Calibri"/>
                <a:ea typeface="Calibri"/>
                <a:cs typeface="Calibri"/>
                <a:sym typeface="Calibri"/>
              </a:rPr>
              <a:t>perfectly Positive correlation</a:t>
            </a:r>
            <a:endParaRPr sz="1400">
              <a:solidFill>
                <a:srgbClr val="000000"/>
              </a:solidFill>
              <a:highlight>
                <a:srgbClr val="FFFFFF"/>
              </a:highlight>
              <a:latin typeface="Calibri"/>
              <a:ea typeface="Calibri"/>
              <a:cs typeface="Calibri"/>
              <a:sym typeface="Calibri"/>
            </a:endParaRPr>
          </a:p>
        </p:txBody>
      </p:sp>
      <p:sp>
        <p:nvSpPr>
          <p:cNvPr id="946" name="Google Shape;946;p67"/>
          <p:cNvSpPr txBox="1"/>
          <p:nvPr>
            <p:ph idx="1" type="body"/>
          </p:nvPr>
        </p:nvSpPr>
        <p:spPr>
          <a:xfrm>
            <a:off x="282075" y="622325"/>
            <a:ext cx="8592300" cy="16656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rPr b="1" lang="en" sz="1400">
                <a:solidFill>
                  <a:srgbClr val="111111"/>
                </a:solidFill>
                <a:highlight>
                  <a:srgbClr val="FFFFFF"/>
                </a:highlight>
                <a:latin typeface="Calibri"/>
                <a:ea typeface="Calibri"/>
                <a:cs typeface="Calibri"/>
                <a:sym typeface="Calibri"/>
              </a:rPr>
              <a:t>“Correlation”</a:t>
            </a:r>
            <a:r>
              <a:rPr lang="en" sz="1400">
                <a:solidFill>
                  <a:srgbClr val="111111"/>
                </a:solidFill>
                <a:highlight>
                  <a:srgbClr val="FFFFFF"/>
                </a:highlight>
                <a:latin typeface="Calibri"/>
                <a:ea typeface="Calibri"/>
                <a:cs typeface="Calibri"/>
                <a:sym typeface="Calibri"/>
              </a:rPr>
              <a:t> is a statistical term describing the </a:t>
            </a:r>
            <a:r>
              <a:rPr b="1" lang="en" sz="1400">
                <a:solidFill>
                  <a:srgbClr val="111111"/>
                </a:solidFill>
                <a:highlight>
                  <a:srgbClr val="FFFFFF"/>
                </a:highlight>
                <a:latin typeface="Calibri"/>
                <a:ea typeface="Calibri"/>
                <a:cs typeface="Calibri"/>
                <a:sym typeface="Calibri"/>
              </a:rPr>
              <a:t>degree</a:t>
            </a:r>
            <a:r>
              <a:rPr lang="en" sz="1400">
                <a:solidFill>
                  <a:srgbClr val="111111"/>
                </a:solidFill>
                <a:highlight>
                  <a:srgbClr val="FFFFFF"/>
                </a:highlight>
                <a:latin typeface="Calibri"/>
                <a:ea typeface="Calibri"/>
                <a:cs typeface="Calibri"/>
                <a:sym typeface="Calibri"/>
              </a:rPr>
              <a:t> to which </a:t>
            </a:r>
            <a:r>
              <a:rPr b="1" lang="en" sz="1400">
                <a:solidFill>
                  <a:srgbClr val="111111"/>
                </a:solidFill>
                <a:highlight>
                  <a:srgbClr val="FFFFFF"/>
                </a:highlight>
                <a:latin typeface="Calibri"/>
                <a:ea typeface="Calibri"/>
                <a:cs typeface="Calibri"/>
                <a:sym typeface="Calibri"/>
              </a:rPr>
              <a:t>two</a:t>
            </a:r>
            <a:r>
              <a:rPr lang="en" sz="1400">
                <a:solidFill>
                  <a:srgbClr val="111111"/>
                </a:solidFill>
                <a:highlight>
                  <a:srgbClr val="FFFFFF"/>
                </a:highlight>
                <a:latin typeface="Calibri"/>
                <a:ea typeface="Calibri"/>
                <a:cs typeface="Calibri"/>
                <a:sym typeface="Calibri"/>
              </a:rPr>
              <a:t> </a:t>
            </a:r>
            <a:r>
              <a:rPr b="1" lang="en" sz="1400">
                <a:solidFill>
                  <a:srgbClr val="111111"/>
                </a:solidFill>
                <a:highlight>
                  <a:srgbClr val="FFFFFF"/>
                </a:highlight>
                <a:latin typeface="Calibri"/>
                <a:ea typeface="Calibri"/>
                <a:cs typeface="Calibri"/>
                <a:sym typeface="Calibri"/>
              </a:rPr>
              <a:t>variables move in coordination with one-another. </a:t>
            </a:r>
            <a:r>
              <a:rPr lang="en" sz="1400">
                <a:solidFill>
                  <a:srgbClr val="111111"/>
                </a:solidFill>
                <a:highlight>
                  <a:srgbClr val="FFFFFF"/>
                </a:highlight>
                <a:latin typeface="Calibri"/>
                <a:ea typeface="Calibri"/>
                <a:cs typeface="Calibri"/>
                <a:sym typeface="Calibri"/>
              </a:rPr>
              <a:t>It measures both the </a:t>
            </a:r>
            <a:r>
              <a:rPr b="1" lang="en" sz="1400">
                <a:solidFill>
                  <a:srgbClr val="111111"/>
                </a:solidFill>
                <a:highlight>
                  <a:srgbClr val="FFFFFF"/>
                </a:highlight>
                <a:latin typeface="Calibri"/>
                <a:ea typeface="Calibri"/>
                <a:cs typeface="Calibri"/>
                <a:sym typeface="Calibri"/>
              </a:rPr>
              <a:t>direction </a:t>
            </a:r>
            <a:r>
              <a:rPr lang="en" sz="1400">
                <a:solidFill>
                  <a:srgbClr val="111111"/>
                </a:solidFill>
                <a:highlight>
                  <a:srgbClr val="FFFFFF"/>
                </a:highlight>
                <a:latin typeface="Calibri"/>
                <a:ea typeface="Calibri"/>
                <a:cs typeface="Calibri"/>
                <a:sym typeface="Calibri"/>
              </a:rPr>
              <a:t>and the </a:t>
            </a:r>
            <a:r>
              <a:rPr b="1" lang="en" sz="1400">
                <a:solidFill>
                  <a:srgbClr val="111111"/>
                </a:solidFill>
                <a:highlight>
                  <a:srgbClr val="FFFFFF"/>
                </a:highlight>
                <a:latin typeface="Calibri"/>
                <a:ea typeface="Calibri"/>
                <a:cs typeface="Calibri"/>
                <a:sym typeface="Calibri"/>
              </a:rPr>
              <a:t>strength </a:t>
            </a:r>
            <a:r>
              <a:rPr lang="en" sz="1400">
                <a:solidFill>
                  <a:srgbClr val="111111"/>
                </a:solidFill>
                <a:highlight>
                  <a:srgbClr val="FFFFFF"/>
                </a:highlight>
                <a:latin typeface="Calibri"/>
                <a:ea typeface="Calibri"/>
                <a:cs typeface="Calibri"/>
                <a:sym typeface="Calibri"/>
              </a:rPr>
              <a:t>of the relation.</a:t>
            </a:r>
            <a:r>
              <a:rPr b="1" lang="en" sz="1400">
                <a:solidFill>
                  <a:srgbClr val="111111"/>
                </a:solidFill>
                <a:highlight>
                  <a:srgbClr val="FFFFFF"/>
                </a:highlight>
                <a:latin typeface="Calibri"/>
                <a:ea typeface="Calibri"/>
                <a:cs typeface="Calibri"/>
                <a:sym typeface="Calibri"/>
              </a:rPr>
              <a:t> </a:t>
            </a:r>
            <a:r>
              <a:rPr lang="en" sz="1400">
                <a:solidFill>
                  <a:srgbClr val="111111"/>
                </a:solidFill>
                <a:highlight>
                  <a:srgbClr val="FFFFFF"/>
                </a:highlight>
                <a:latin typeface="Calibri"/>
                <a:ea typeface="Calibri"/>
                <a:cs typeface="Calibri"/>
                <a:sym typeface="Calibri"/>
              </a:rPr>
              <a:t> If the two variables move in the same direction, they are said to have a </a:t>
            </a:r>
            <a:r>
              <a:rPr b="1" lang="en" sz="1400">
                <a:solidFill>
                  <a:srgbClr val="111111"/>
                </a:solidFill>
                <a:highlight>
                  <a:srgbClr val="FFFFFF"/>
                </a:highlight>
                <a:latin typeface="Calibri"/>
                <a:ea typeface="Calibri"/>
                <a:cs typeface="Calibri"/>
                <a:sym typeface="Calibri"/>
              </a:rPr>
              <a:t>positive correlation</a:t>
            </a:r>
            <a:r>
              <a:rPr lang="en" sz="1400">
                <a:solidFill>
                  <a:srgbClr val="111111"/>
                </a:solidFill>
                <a:highlight>
                  <a:srgbClr val="FFFFFF"/>
                </a:highlight>
                <a:latin typeface="Calibri"/>
                <a:ea typeface="Calibri"/>
                <a:cs typeface="Calibri"/>
                <a:sym typeface="Calibri"/>
              </a:rPr>
              <a:t>. If they move in opposite directions, then they have a </a:t>
            </a:r>
            <a:r>
              <a:rPr b="1" lang="en" sz="1400">
                <a:solidFill>
                  <a:srgbClr val="111111"/>
                </a:solidFill>
                <a:highlight>
                  <a:srgbClr val="FFFFFF"/>
                </a:highlight>
                <a:latin typeface="Calibri"/>
                <a:ea typeface="Calibri"/>
                <a:cs typeface="Calibri"/>
                <a:sym typeface="Calibri"/>
              </a:rPr>
              <a:t>negative correlation</a:t>
            </a:r>
            <a:r>
              <a:rPr lang="en" sz="1400">
                <a:solidFill>
                  <a:srgbClr val="111111"/>
                </a:solidFill>
                <a:highlight>
                  <a:srgbClr val="FFFFFF"/>
                </a:highlight>
                <a:latin typeface="Calibri"/>
                <a:ea typeface="Calibri"/>
                <a:cs typeface="Calibri"/>
                <a:sym typeface="Calibri"/>
              </a:rPr>
              <a:t>. Understanding that relationship is useful because we can use the value of one variable to predict the value of the other variable.</a:t>
            </a:r>
            <a:r>
              <a:rPr lang="en" sz="1200">
                <a:solidFill>
                  <a:srgbClr val="111111"/>
                </a:solidFill>
                <a:highlight>
                  <a:srgbClr val="FFFFFF"/>
                </a:highlight>
                <a:latin typeface="Calibri"/>
                <a:ea typeface="Calibri"/>
                <a:cs typeface="Calibri"/>
                <a:sym typeface="Calibri"/>
              </a:rPr>
              <a:t> </a:t>
            </a:r>
            <a:r>
              <a:rPr b="1" lang="en" sz="1400">
                <a:solidFill>
                  <a:srgbClr val="111111"/>
                </a:solidFill>
                <a:highlight>
                  <a:schemeClr val="lt1"/>
                </a:highlight>
                <a:latin typeface="Calibri"/>
                <a:ea typeface="Calibri"/>
                <a:cs typeface="Calibri"/>
                <a:sym typeface="Calibri"/>
              </a:rPr>
              <a:t>Correlation</a:t>
            </a:r>
            <a:r>
              <a:rPr lang="en" sz="1400">
                <a:solidFill>
                  <a:srgbClr val="111111"/>
                </a:solidFill>
                <a:highlight>
                  <a:schemeClr val="lt1"/>
                </a:highlight>
                <a:latin typeface="Calibri"/>
                <a:ea typeface="Calibri"/>
                <a:cs typeface="Calibri"/>
                <a:sym typeface="Calibri"/>
              </a:rPr>
              <a:t> is usually used in the concept of ‘Multicollinearity’ to identify relation between 2 independent variables and identify the variables that can be eliminated in Regression analysis.</a:t>
            </a:r>
            <a:endParaRPr sz="1200">
              <a:solidFill>
                <a:srgbClr val="000000"/>
              </a:solidFill>
              <a:highlight>
                <a:srgbClr val="FFFFFF"/>
              </a:highlight>
              <a:latin typeface="Calibri"/>
              <a:ea typeface="Calibri"/>
              <a:cs typeface="Calibri"/>
              <a:sym typeface="Calibri"/>
            </a:endParaRPr>
          </a:p>
        </p:txBody>
      </p:sp>
      <p:pic>
        <p:nvPicPr>
          <p:cNvPr id="947" name="Google Shape;947;p67"/>
          <p:cNvPicPr preferRelativeResize="0"/>
          <p:nvPr/>
        </p:nvPicPr>
        <p:blipFill>
          <a:blip r:embed="rId3">
            <a:alphaModFix/>
          </a:blip>
          <a:stretch>
            <a:fillRect/>
          </a:stretch>
        </p:blipFill>
        <p:spPr>
          <a:xfrm>
            <a:off x="228600" y="3836825"/>
            <a:ext cx="3330696" cy="1233300"/>
          </a:xfrm>
          <a:prstGeom prst="rect">
            <a:avLst/>
          </a:prstGeom>
          <a:noFill/>
          <a:ln>
            <a:noFill/>
          </a:ln>
          <a:effectLst>
            <a:outerShdw blurRad="57150" rotWithShape="0" algn="bl" dir="5400000" dist="19050">
              <a:srgbClr val="000000">
                <a:alpha val="50000"/>
              </a:srgbClr>
            </a:outerShdw>
          </a:effectLst>
        </p:spPr>
      </p:pic>
      <p:pic>
        <p:nvPicPr>
          <p:cNvPr id="948" name="Google Shape;948;p67"/>
          <p:cNvPicPr preferRelativeResize="0"/>
          <p:nvPr/>
        </p:nvPicPr>
        <p:blipFill>
          <a:blip r:embed="rId4">
            <a:alphaModFix/>
          </a:blip>
          <a:stretch>
            <a:fillRect/>
          </a:stretch>
        </p:blipFill>
        <p:spPr>
          <a:xfrm>
            <a:off x="3864100" y="3836825"/>
            <a:ext cx="1297138" cy="1204344"/>
          </a:xfrm>
          <a:prstGeom prst="rect">
            <a:avLst/>
          </a:prstGeom>
          <a:noFill/>
          <a:ln>
            <a:noFill/>
          </a:ln>
          <a:effectLst>
            <a:outerShdw blurRad="57150" rotWithShape="0" algn="bl" dir="5400000" dist="19050">
              <a:srgbClr val="000000">
                <a:alpha val="50000"/>
              </a:srgbClr>
            </a:outerShdw>
          </a:effectLst>
        </p:spPr>
      </p:pic>
      <p:pic>
        <p:nvPicPr>
          <p:cNvPr id="949" name="Google Shape;949;p67"/>
          <p:cNvPicPr preferRelativeResize="0"/>
          <p:nvPr/>
        </p:nvPicPr>
        <p:blipFill>
          <a:blip r:embed="rId5">
            <a:alphaModFix/>
          </a:blip>
          <a:stretch>
            <a:fillRect/>
          </a:stretch>
        </p:blipFill>
        <p:spPr>
          <a:xfrm>
            <a:off x="5504290" y="3809000"/>
            <a:ext cx="3407385" cy="1233300"/>
          </a:xfrm>
          <a:prstGeom prst="rect">
            <a:avLst/>
          </a:prstGeom>
          <a:noFill/>
          <a:ln>
            <a:noFill/>
          </a:ln>
          <a:effectLst>
            <a:outerShdw blurRad="57150" rotWithShape="0" algn="bl" dir="5400000" dist="19050">
              <a:srgbClr val="000000">
                <a:alpha val="50000"/>
              </a:srgbClr>
            </a:outerShdw>
          </a:effectLst>
        </p:spPr>
      </p:pic>
      <p:sp>
        <p:nvSpPr>
          <p:cNvPr id="950" name="Google Shape;950;p67"/>
          <p:cNvSpPr txBox="1"/>
          <p:nvPr/>
        </p:nvSpPr>
        <p:spPr>
          <a:xfrm>
            <a:off x="470600" y="3445200"/>
            <a:ext cx="23307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Positive Correlation</a:t>
            </a:r>
            <a:endParaRPr b="1">
              <a:latin typeface="Calibri"/>
              <a:ea typeface="Calibri"/>
              <a:cs typeface="Calibri"/>
              <a:sym typeface="Calibri"/>
            </a:endParaRPr>
          </a:p>
        </p:txBody>
      </p:sp>
      <p:sp>
        <p:nvSpPr>
          <p:cNvPr id="951" name="Google Shape;951;p67"/>
          <p:cNvSpPr txBox="1"/>
          <p:nvPr/>
        </p:nvSpPr>
        <p:spPr>
          <a:xfrm>
            <a:off x="5880800" y="3445200"/>
            <a:ext cx="23307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Nega</a:t>
            </a:r>
            <a:r>
              <a:rPr b="1" lang="en">
                <a:latin typeface="Calibri"/>
                <a:ea typeface="Calibri"/>
                <a:cs typeface="Calibri"/>
                <a:sym typeface="Calibri"/>
              </a:rPr>
              <a:t>tive Correlation</a:t>
            </a:r>
            <a:endParaRPr b="1">
              <a:latin typeface="Calibri"/>
              <a:ea typeface="Calibri"/>
              <a:cs typeface="Calibri"/>
              <a:sym typeface="Calibri"/>
            </a:endParaRPr>
          </a:p>
        </p:txBody>
      </p:sp>
      <p:sp>
        <p:nvSpPr>
          <p:cNvPr id="952" name="Google Shape;952;p67"/>
          <p:cNvSpPr txBox="1"/>
          <p:nvPr/>
        </p:nvSpPr>
        <p:spPr>
          <a:xfrm>
            <a:off x="3366200" y="3445200"/>
            <a:ext cx="23307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No Correlation</a:t>
            </a:r>
            <a:endParaRPr b="1">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68"/>
          <p:cNvSpPr/>
          <p:nvPr/>
        </p:nvSpPr>
        <p:spPr>
          <a:xfrm>
            <a:off x="269100" y="621325"/>
            <a:ext cx="6026100" cy="43191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8"/>
          <p:cNvSpPr txBox="1"/>
          <p:nvPr>
            <p:ph type="title"/>
          </p:nvPr>
        </p:nvSpPr>
        <p:spPr>
          <a:xfrm>
            <a:off x="6900" y="-12175"/>
            <a:ext cx="8520600" cy="5727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Correlation</a:t>
            </a:r>
            <a:r>
              <a:rPr b="1" lang="en" sz="1800">
                <a:solidFill>
                  <a:srgbClr val="292929"/>
                </a:solidFill>
                <a:highlight>
                  <a:srgbClr val="FFFFFF"/>
                </a:highlight>
                <a:latin typeface="Arial"/>
                <a:ea typeface="Arial"/>
                <a:cs typeface="Arial"/>
                <a:sym typeface="Arial"/>
              </a:rPr>
              <a:t>  </a:t>
            </a:r>
            <a:r>
              <a:rPr lang="en">
                <a:latin typeface="Calibri"/>
                <a:ea typeface="Calibri"/>
                <a:cs typeface="Calibri"/>
                <a:sym typeface="Calibri"/>
              </a:rPr>
              <a:t>≠ </a:t>
            </a:r>
            <a:r>
              <a:rPr lang="en">
                <a:latin typeface="Calibri"/>
                <a:ea typeface="Calibri"/>
                <a:cs typeface="Calibri"/>
                <a:sym typeface="Calibri"/>
              </a:rPr>
              <a:t>Causation</a:t>
            </a:r>
            <a:endParaRPr>
              <a:latin typeface="Calibri"/>
              <a:ea typeface="Calibri"/>
              <a:cs typeface="Calibri"/>
              <a:sym typeface="Calibri"/>
            </a:endParaRPr>
          </a:p>
        </p:txBody>
      </p:sp>
      <p:sp>
        <p:nvSpPr>
          <p:cNvPr id="959" name="Google Shape;959;p68"/>
          <p:cNvSpPr txBox="1"/>
          <p:nvPr/>
        </p:nvSpPr>
        <p:spPr>
          <a:xfrm>
            <a:off x="204575" y="634450"/>
            <a:ext cx="6073200" cy="427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Correlation does not measure the ‘Causation’ i.e. if there exist a ‘cause’ and ‘effect’ relation between the variables.</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Correlation describes the </a:t>
            </a:r>
            <a:r>
              <a:rPr b="1" lang="en">
                <a:latin typeface="Calibri"/>
                <a:ea typeface="Calibri"/>
                <a:cs typeface="Calibri"/>
                <a:sym typeface="Calibri"/>
              </a:rPr>
              <a:t>degree of association between two or more variables.</a:t>
            </a:r>
            <a:r>
              <a:rPr lang="en">
                <a:latin typeface="Calibri"/>
                <a:ea typeface="Calibri"/>
                <a:cs typeface="Calibri"/>
                <a:sym typeface="Calibri"/>
              </a:rPr>
              <a:t> It indicates how closely the variables move together or change in relation to each other.</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While correlation can suggest a potential relationship, establishing causation requires additional evidence and careful consideration of other factors.</a:t>
            </a:r>
            <a:endParaRPr b="1">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Causation, on the other hand, refers to a </a:t>
            </a:r>
            <a:r>
              <a:rPr b="1" lang="en">
                <a:latin typeface="Calibri"/>
                <a:ea typeface="Calibri"/>
                <a:cs typeface="Calibri"/>
                <a:sym typeface="Calibri"/>
              </a:rPr>
              <a:t>cause-and-effect relationship</a:t>
            </a:r>
            <a:r>
              <a:rPr lang="en">
                <a:latin typeface="Calibri"/>
                <a:ea typeface="Calibri"/>
                <a:cs typeface="Calibri"/>
                <a:sym typeface="Calibri"/>
              </a:rPr>
              <a:t> between variables. It suggests that one </a:t>
            </a:r>
            <a:r>
              <a:rPr b="1" lang="en">
                <a:latin typeface="Calibri"/>
                <a:ea typeface="Calibri"/>
                <a:cs typeface="Calibri"/>
                <a:sym typeface="Calibri"/>
              </a:rPr>
              <a:t>variable directly influences or causes a change in another variable.</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Correlation can arise due to various factors, such as coincidence, common underlying causes or variable, or other variables not considered in the analysis. Therefore, establishing causation requires further investigation to determine the mechanisms and potential confounding factors involved.</a:t>
            </a:r>
            <a:endParaRPr b="1">
              <a:latin typeface="Calibri"/>
              <a:ea typeface="Calibri"/>
              <a:cs typeface="Calibri"/>
              <a:sym typeface="Calibri"/>
            </a:endParaRPr>
          </a:p>
        </p:txBody>
      </p:sp>
      <p:pic>
        <p:nvPicPr>
          <p:cNvPr id="960" name="Google Shape;960;p68"/>
          <p:cNvPicPr preferRelativeResize="0"/>
          <p:nvPr/>
        </p:nvPicPr>
        <p:blipFill rotWithShape="1">
          <a:blip r:embed="rId3">
            <a:alphaModFix/>
          </a:blip>
          <a:srcRect b="0" l="19369" r="17475" t="0"/>
          <a:stretch/>
        </p:blipFill>
        <p:spPr>
          <a:xfrm>
            <a:off x="6488775" y="1674550"/>
            <a:ext cx="2328549" cy="1926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69"/>
          <p:cNvSpPr/>
          <p:nvPr/>
        </p:nvSpPr>
        <p:spPr>
          <a:xfrm>
            <a:off x="269100" y="609600"/>
            <a:ext cx="8520600" cy="43311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9"/>
          <p:cNvSpPr txBox="1"/>
          <p:nvPr>
            <p:ph type="title"/>
          </p:nvPr>
        </p:nvSpPr>
        <p:spPr>
          <a:xfrm>
            <a:off x="6900" y="-12175"/>
            <a:ext cx="8520600" cy="5727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Correlation</a:t>
            </a:r>
            <a:r>
              <a:rPr b="1" lang="en" sz="1800">
                <a:solidFill>
                  <a:srgbClr val="292929"/>
                </a:solidFill>
                <a:highlight>
                  <a:srgbClr val="FFFFFF"/>
                </a:highlight>
                <a:latin typeface="Arial"/>
                <a:ea typeface="Arial"/>
                <a:cs typeface="Arial"/>
                <a:sym typeface="Arial"/>
              </a:rPr>
              <a:t>  </a:t>
            </a:r>
            <a:r>
              <a:rPr lang="en">
                <a:latin typeface="Calibri"/>
                <a:ea typeface="Calibri"/>
                <a:cs typeface="Calibri"/>
                <a:sym typeface="Calibri"/>
              </a:rPr>
              <a:t>≠ Causation - Examples</a:t>
            </a:r>
            <a:endParaRPr>
              <a:latin typeface="Calibri"/>
              <a:ea typeface="Calibri"/>
              <a:cs typeface="Calibri"/>
              <a:sym typeface="Calibri"/>
            </a:endParaRPr>
          </a:p>
        </p:txBody>
      </p:sp>
      <p:sp>
        <p:nvSpPr>
          <p:cNvPr id="967" name="Google Shape;967;p69"/>
          <p:cNvSpPr txBox="1"/>
          <p:nvPr/>
        </p:nvSpPr>
        <p:spPr>
          <a:xfrm>
            <a:off x="356975" y="710650"/>
            <a:ext cx="84003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alibri"/>
                <a:ea typeface="Calibri"/>
                <a:cs typeface="Calibri"/>
                <a:sym typeface="Calibri"/>
              </a:rPr>
              <a:t>Examples</a:t>
            </a:r>
            <a:endParaRPr b="1" sz="1500">
              <a:latin typeface="Calibri"/>
              <a:ea typeface="Calibri"/>
              <a:cs typeface="Calibri"/>
              <a:sym typeface="Calibri"/>
            </a:endParaRPr>
          </a:p>
          <a:p>
            <a:pPr indent="-323850" lvl="0" marL="457200" rtl="0" algn="l">
              <a:spcBef>
                <a:spcPts val="0"/>
              </a:spcBef>
              <a:spcAft>
                <a:spcPts val="0"/>
              </a:spcAft>
              <a:buSzPts val="1500"/>
              <a:buFont typeface="Calibri"/>
              <a:buAutoNum type="arabicPeriod"/>
            </a:pPr>
            <a:r>
              <a:rPr lang="en" sz="1500">
                <a:latin typeface="Calibri"/>
                <a:ea typeface="Calibri"/>
                <a:cs typeface="Calibri"/>
                <a:sym typeface="Calibri"/>
              </a:rPr>
              <a:t>Let's say you are studying the relationship between exercise and weight loss. You collect data from a group of individuals and plot a scatter plot. As you analyze the data, you observe a strong negative correlation between the ‘number of hours’ spent exercising per week and the individuals' weight. This means that as the number of hours of exercise increases, the weight tends to decrease. However, correlation alone does not prove causation. It could be that those who exercise more also tend to make healthier food choices, which could be the actual cause of weight loss.</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rabicPeriod"/>
            </a:pPr>
            <a:r>
              <a:rPr lang="en" sz="1500">
                <a:latin typeface="Calibri"/>
                <a:ea typeface="Calibri"/>
                <a:cs typeface="Calibri"/>
                <a:sym typeface="Calibri"/>
              </a:rPr>
              <a:t>Ice cream sales and crime rates: There is a correlation between ice cream sales and crime rates. This means that when ice cream sales go up, crime rates tend to go up. However, this does not mean that ice cream sales cause crime rates to go up. There is a third variable, such as hot weather, that could be causing both ice cream sales and crime rates to go up.</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rabicPeriod"/>
            </a:pPr>
            <a:r>
              <a:rPr lang="en" sz="1500">
                <a:latin typeface="Calibri"/>
                <a:ea typeface="Calibri"/>
                <a:cs typeface="Calibri"/>
                <a:sym typeface="Calibri"/>
              </a:rPr>
              <a:t>Time spent on social media and depression: There is a correlation between time spent on social media and depression. This means that people who spend more time on social media tend to be more depressed. However, this does not mean that social media causes depression. There are other factors that could be contributing to this correlation, such as personality traits or social isolation.</a:t>
            </a:r>
            <a:endParaRPr sz="1500">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70"/>
          <p:cNvSpPr/>
          <p:nvPr/>
        </p:nvSpPr>
        <p:spPr>
          <a:xfrm>
            <a:off x="226375" y="574425"/>
            <a:ext cx="8658600" cy="31887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0"/>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Correlation and Scatter plots</a:t>
            </a:r>
            <a:endParaRPr>
              <a:latin typeface="Calibri"/>
              <a:ea typeface="Calibri"/>
              <a:cs typeface="Calibri"/>
              <a:sym typeface="Calibri"/>
            </a:endParaRPr>
          </a:p>
        </p:txBody>
      </p:sp>
      <p:sp>
        <p:nvSpPr>
          <p:cNvPr id="974" name="Google Shape;974;p70"/>
          <p:cNvSpPr txBox="1"/>
          <p:nvPr/>
        </p:nvSpPr>
        <p:spPr>
          <a:xfrm>
            <a:off x="215850" y="567525"/>
            <a:ext cx="86586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A scatter plot is a graphical representation of paired data points from two variables. It consists of a horizontal x-axis representing one variable and a vertical y-axis representing the other variable. Each data point is plotted as a dot on the graph, with its position determined by the values of the two variables.</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Scatter plots allow us to observe the pattern and distribution of the data points, as well as any potential relationship between the variables.</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By combining the scatter plot with correlation analysis, we can visually and quantitatively assess the relationship between variables. Scatter plots and correlation analysis provide valuable insights into the relationship between variables, allowing researchers and analysts to understand the strength and nature of the association.</a:t>
            </a:r>
            <a:endParaRPr>
              <a:latin typeface="Calibri"/>
              <a:ea typeface="Calibri"/>
              <a:cs typeface="Calibri"/>
              <a:sym typeface="Calibri"/>
            </a:endParaRPr>
          </a:p>
        </p:txBody>
      </p:sp>
      <p:pic>
        <p:nvPicPr>
          <p:cNvPr id="975" name="Google Shape;975;p70"/>
          <p:cNvPicPr preferRelativeResize="0"/>
          <p:nvPr/>
        </p:nvPicPr>
        <p:blipFill>
          <a:blip r:embed="rId3">
            <a:alphaModFix/>
          </a:blip>
          <a:stretch>
            <a:fillRect/>
          </a:stretch>
        </p:blipFill>
        <p:spPr>
          <a:xfrm>
            <a:off x="1354025" y="3141775"/>
            <a:ext cx="6469950" cy="1875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71"/>
          <p:cNvSpPr/>
          <p:nvPr/>
        </p:nvSpPr>
        <p:spPr>
          <a:xfrm>
            <a:off x="226375" y="2567350"/>
            <a:ext cx="8145000" cy="23121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1"/>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Computation for Correlation</a:t>
            </a:r>
            <a:endParaRPr>
              <a:latin typeface="Calibri"/>
              <a:ea typeface="Calibri"/>
              <a:cs typeface="Calibri"/>
              <a:sym typeface="Calibri"/>
            </a:endParaRPr>
          </a:p>
        </p:txBody>
      </p:sp>
      <p:sp>
        <p:nvSpPr>
          <p:cNvPr id="982" name="Google Shape;982;p71"/>
          <p:cNvSpPr txBox="1"/>
          <p:nvPr/>
        </p:nvSpPr>
        <p:spPr>
          <a:xfrm>
            <a:off x="292050" y="2701125"/>
            <a:ext cx="4484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latin typeface="Calibri"/>
                <a:ea typeface="Calibri"/>
                <a:cs typeface="Calibri"/>
                <a:sym typeface="Calibri"/>
              </a:rPr>
              <a:t>Where -</a:t>
            </a:r>
            <a:endParaRPr i="1" sz="1600">
              <a:latin typeface="Calibri"/>
              <a:ea typeface="Calibri"/>
              <a:cs typeface="Calibri"/>
              <a:sym typeface="Calibri"/>
            </a:endParaRPr>
          </a:p>
          <a:p>
            <a:pPr indent="0" lvl="0" marL="0" rtl="0" algn="l">
              <a:spcBef>
                <a:spcPts val="0"/>
              </a:spcBef>
              <a:spcAft>
                <a:spcPts val="0"/>
              </a:spcAft>
              <a:buNone/>
            </a:pPr>
            <a:r>
              <a:rPr b="1" lang="en" sz="1600">
                <a:latin typeface="Calibri"/>
                <a:ea typeface="Calibri"/>
                <a:cs typeface="Calibri"/>
                <a:sym typeface="Calibri"/>
              </a:rPr>
              <a:t>r </a:t>
            </a:r>
            <a:r>
              <a:rPr lang="en" sz="1600">
                <a:latin typeface="Calibri"/>
                <a:ea typeface="Calibri"/>
                <a:cs typeface="Calibri"/>
                <a:sym typeface="Calibri"/>
              </a:rPr>
              <a:t>= Correlation Coefficient</a:t>
            </a:r>
            <a:endParaRPr sz="1600">
              <a:latin typeface="Calibri"/>
              <a:ea typeface="Calibri"/>
              <a:cs typeface="Calibri"/>
              <a:sym typeface="Calibri"/>
            </a:endParaRPr>
          </a:p>
          <a:p>
            <a:pPr indent="0" lvl="0" marL="0" rtl="0" algn="l">
              <a:spcBef>
                <a:spcPts val="0"/>
              </a:spcBef>
              <a:spcAft>
                <a:spcPts val="0"/>
              </a:spcAft>
              <a:buNone/>
            </a:pPr>
            <a:r>
              <a:rPr b="1" lang="en" sz="1600">
                <a:latin typeface="Calibri"/>
                <a:ea typeface="Calibri"/>
                <a:cs typeface="Calibri"/>
                <a:sym typeface="Calibri"/>
              </a:rPr>
              <a:t>n</a:t>
            </a:r>
            <a:r>
              <a:rPr lang="en" sz="1600">
                <a:latin typeface="Calibri"/>
                <a:ea typeface="Calibri"/>
                <a:cs typeface="Calibri"/>
                <a:sym typeface="Calibri"/>
              </a:rPr>
              <a:t> = number of pairs of observations</a:t>
            </a:r>
            <a:endParaRPr sz="1600">
              <a:latin typeface="Calibri"/>
              <a:ea typeface="Calibri"/>
              <a:cs typeface="Calibri"/>
              <a:sym typeface="Calibri"/>
            </a:endParaRPr>
          </a:p>
          <a:p>
            <a:pPr indent="0" lvl="0" marL="0" rtl="0" algn="l">
              <a:spcBef>
                <a:spcPts val="0"/>
              </a:spcBef>
              <a:spcAft>
                <a:spcPts val="0"/>
              </a:spcAft>
              <a:buNone/>
            </a:pPr>
            <a:r>
              <a:rPr lang="en" sz="1600">
                <a:latin typeface="Calibri"/>
                <a:ea typeface="Calibri"/>
                <a:cs typeface="Calibri"/>
                <a:sym typeface="Calibri"/>
              </a:rPr>
              <a:t>𝚺 x = Sum of x observation</a:t>
            </a:r>
            <a:endParaRPr sz="1600">
              <a:latin typeface="Calibri"/>
              <a:ea typeface="Calibri"/>
              <a:cs typeface="Calibri"/>
              <a:sym typeface="Calibri"/>
            </a:endParaRPr>
          </a:p>
          <a:p>
            <a:pPr indent="0" lvl="0" marL="0" rtl="0" algn="l">
              <a:spcBef>
                <a:spcPts val="0"/>
              </a:spcBef>
              <a:spcAft>
                <a:spcPts val="0"/>
              </a:spcAft>
              <a:buNone/>
            </a:pPr>
            <a:r>
              <a:rPr lang="en" sz="1600">
                <a:latin typeface="Calibri"/>
                <a:ea typeface="Calibri"/>
                <a:cs typeface="Calibri"/>
                <a:sym typeface="Calibri"/>
              </a:rPr>
              <a:t>𝚺 </a:t>
            </a:r>
            <a:r>
              <a:rPr lang="en" sz="1600">
                <a:latin typeface="Calibri"/>
                <a:ea typeface="Calibri"/>
                <a:cs typeface="Calibri"/>
                <a:sym typeface="Calibri"/>
              </a:rPr>
              <a:t>y = Sum of y observation</a:t>
            </a:r>
            <a:endParaRPr sz="1600">
              <a:latin typeface="Calibri"/>
              <a:ea typeface="Calibri"/>
              <a:cs typeface="Calibri"/>
              <a:sym typeface="Calibri"/>
            </a:endParaRPr>
          </a:p>
          <a:p>
            <a:pPr indent="0" lvl="0" marL="0" rtl="0" algn="l">
              <a:spcBef>
                <a:spcPts val="0"/>
              </a:spcBef>
              <a:spcAft>
                <a:spcPts val="0"/>
              </a:spcAft>
              <a:buNone/>
            </a:pPr>
            <a:r>
              <a:rPr lang="en" sz="1600">
                <a:latin typeface="Calibri"/>
                <a:ea typeface="Calibri"/>
                <a:cs typeface="Calibri"/>
                <a:sym typeface="Calibri"/>
              </a:rPr>
              <a:t>𝚺 x</a:t>
            </a:r>
            <a:r>
              <a:rPr baseline="30000" lang="en" sz="1600">
                <a:latin typeface="Calibri"/>
                <a:ea typeface="Calibri"/>
                <a:cs typeface="Calibri"/>
                <a:sym typeface="Calibri"/>
              </a:rPr>
              <a:t>2</a:t>
            </a:r>
            <a:r>
              <a:rPr lang="en" sz="1600">
                <a:latin typeface="Calibri"/>
                <a:ea typeface="Calibri"/>
                <a:cs typeface="Calibri"/>
                <a:sym typeface="Calibri"/>
              </a:rPr>
              <a:t> = Sum of square of x observation</a:t>
            </a:r>
            <a:endParaRPr sz="1600">
              <a:latin typeface="Calibri"/>
              <a:ea typeface="Calibri"/>
              <a:cs typeface="Calibri"/>
              <a:sym typeface="Calibri"/>
            </a:endParaRPr>
          </a:p>
          <a:p>
            <a:pPr indent="0" lvl="0" marL="0" rtl="0" algn="l">
              <a:spcBef>
                <a:spcPts val="0"/>
              </a:spcBef>
              <a:spcAft>
                <a:spcPts val="0"/>
              </a:spcAft>
              <a:buNone/>
            </a:pPr>
            <a:r>
              <a:rPr lang="en" sz="1600">
                <a:latin typeface="Calibri"/>
                <a:ea typeface="Calibri"/>
                <a:cs typeface="Calibri"/>
                <a:sym typeface="Calibri"/>
              </a:rPr>
              <a:t>𝚺 y</a:t>
            </a:r>
            <a:r>
              <a:rPr baseline="30000" lang="en" sz="1600">
                <a:latin typeface="Calibri"/>
                <a:ea typeface="Calibri"/>
                <a:cs typeface="Calibri"/>
                <a:sym typeface="Calibri"/>
              </a:rPr>
              <a:t>2</a:t>
            </a:r>
            <a:r>
              <a:rPr lang="en" sz="1600">
                <a:latin typeface="Calibri"/>
                <a:ea typeface="Calibri"/>
                <a:cs typeface="Calibri"/>
                <a:sym typeface="Calibri"/>
              </a:rPr>
              <a:t> = Sum of square of y observation</a:t>
            </a:r>
            <a:endParaRPr sz="1600">
              <a:latin typeface="Calibri"/>
              <a:ea typeface="Calibri"/>
              <a:cs typeface="Calibri"/>
              <a:sym typeface="Calibri"/>
            </a:endParaRPr>
          </a:p>
        </p:txBody>
      </p:sp>
      <p:pic>
        <p:nvPicPr>
          <p:cNvPr id="983" name="Google Shape;983;p71"/>
          <p:cNvPicPr preferRelativeResize="0"/>
          <p:nvPr/>
        </p:nvPicPr>
        <p:blipFill rotWithShape="1">
          <a:blip r:embed="rId3">
            <a:alphaModFix/>
          </a:blip>
          <a:srcRect b="24646" l="6816" r="5900" t="33790"/>
          <a:stretch/>
        </p:blipFill>
        <p:spPr>
          <a:xfrm>
            <a:off x="302575" y="897900"/>
            <a:ext cx="4236774" cy="9082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6900" y="-12175"/>
            <a:ext cx="8362500" cy="5727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Information and Statistic</a:t>
            </a:r>
            <a:endParaRPr>
              <a:latin typeface="Calibri"/>
              <a:ea typeface="Calibri"/>
              <a:cs typeface="Calibri"/>
              <a:sym typeface="Calibri"/>
            </a:endParaRPr>
          </a:p>
        </p:txBody>
      </p:sp>
      <p:pic>
        <p:nvPicPr>
          <p:cNvPr id="121" name="Google Shape;121;p18"/>
          <p:cNvPicPr preferRelativeResize="0"/>
          <p:nvPr/>
        </p:nvPicPr>
        <p:blipFill>
          <a:blip r:embed="rId3">
            <a:alphaModFix/>
          </a:blip>
          <a:stretch>
            <a:fillRect/>
          </a:stretch>
        </p:blipFill>
        <p:spPr>
          <a:xfrm>
            <a:off x="5659575" y="2012825"/>
            <a:ext cx="3303100" cy="1595300"/>
          </a:xfrm>
          <a:prstGeom prst="rect">
            <a:avLst/>
          </a:prstGeom>
          <a:noFill/>
          <a:ln>
            <a:noFill/>
          </a:ln>
        </p:spPr>
      </p:pic>
      <p:sp>
        <p:nvSpPr>
          <p:cNvPr id="122" name="Google Shape;122;p18"/>
          <p:cNvSpPr/>
          <p:nvPr/>
        </p:nvSpPr>
        <p:spPr>
          <a:xfrm>
            <a:off x="250900" y="1540050"/>
            <a:ext cx="506700" cy="32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330875" y="1031525"/>
            <a:ext cx="5313900" cy="35664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txBox="1"/>
          <p:nvPr/>
        </p:nvSpPr>
        <p:spPr>
          <a:xfrm>
            <a:off x="453700" y="1402025"/>
            <a:ext cx="51333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oboto"/>
              <a:buChar char="●"/>
            </a:pPr>
            <a:r>
              <a:rPr b="1" lang="en" sz="1600">
                <a:latin typeface="Calibri"/>
                <a:ea typeface="Calibri"/>
                <a:cs typeface="Calibri"/>
                <a:sym typeface="Calibri"/>
              </a:rPr>
              <a:t>Information, </a:t>
            </a:r>
            <a:r>
              <a:rPr lang="en" sz="1600">
                <a:latin typeface="Calibri"/>
                <a:ea typeface="Calibri"/>
                <a:cs typeface="Calibri"/>
                <a:sym typeface="Calibri"/>
              </a:rPr>
              <a:t>retrieved from the data, is a logical interpretation and/or statement which can be observed from the data.</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Roboto"/>
              <a:buChar char="●"/>
            </a:pPr>
            <a:r>
              <a:rPr b="1" lang="en" sz="1600">
                <a:latin typeface="Calibri"/>
                <a:ea typeface="Calibri"/>
                <a:cs typeface="Calibri"/>
                <a:sym typeface="Calibri"/>
              </a:rPr>
              <a:t>S</a:t>
            </a:r>
            <a:r>
              <a:rPr b="1" lang="en" sz="1600">
                <a:latin typeface="Calibri"/>
                <a:ea typeface="Calibri"/>
                <a:cs typeface="Calibri"/>
                <a:sym typeface="Calibri"/>
              </a:rPr>
              <a:t>tatistic</a:t>
            </a:r>
            <a:r>
              <a:rPr lang="en" sz="1600">
                <a:latin typeface="Calibri"/>
                <a:ea typeface="Calibri"/>
                <a:cs typeface="Calibri"/>
                <a:sym typeface="Calibri"/>
              </a:rPr>
              <a:t> is a function which takes values observed in a sample as input and gives a number with some meaning/information about the data as output. It is a fully computable quantity which can be obtained from the data. A statistic is based on logical reasoning, e.g., mean gives the average, and standard deviation gives a measure of variation in the sample.</a:t>
            </a:r>
            <a:endParaRPr sz="1600">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72"/>
          <p:cNvSpPr/>
          <p:nvPr/>
        </p:nvSpPr>
        <p:spPr>
          <a:xfrm>
            <a:off x="302575" y="571025"/>
            <a:ext cx="8667900" cy="2898900"/>
          </a:xfrm>
          <a:prstGeom prst="rect">
            <a:avLst/>
          </a:prstGeom>
          <a:solidFill>
            <a:schemeClr val="lt1"/>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2"/>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Covariance</a:t>
            </a:r>
            <a:endParaRPr>
              <a:latin typeface="Calibri"/>
              <a:ea typeface="Calibri"/>
              <a:cs typeface="Calibri"/>
              <a:sym typeface="Calibri"/>
            </a:endParaRPr>
          </a:p>
        </p:txBody>
      </p:sp>
      <p:sp>
        <p:nvSpPr>
          <p:cNvPr id="990" name="Google Shape;990;p72"/>
          <p:cNvSpPr txBox="1"/>
          <p:nvPr>
            <p:ph idx="1" type="body"/>
          </p:nvPr>
        </p:nvSpPr>
        <p:spPr>
          <a:xfrm>
            <a:off x="434475" y="698525"/>
            <a:ext cx="8184000" cy="2613300"/>
          </a:xfrm>
          <a:prstGeom prst="rect">
            <a:avLst/>
          </a:prstGeom>
          <a:solidFill>
            <a:srgbClr val="FFFFFF"/>
          </a:solidFill>
        </p:spPr>
        <p:txBody>
          <a:bodyPr anchorCtr="0" anchor="t" bIns="91425" lIns="91425" spcFirstLastPara="1" rIns="91425" wrap="square" tIns="91425">
            <a:noAutofit/>
          </a:bodyPr>
          <a:lstStyle/>
          <a:p>
            <a:pPr indent="-330200" lvl="0" marL="457200" rtl="0" algn="l">
              <a:spcBef>
                <a:spcPts val="0"/>
              </a:spcBef>
              <a:spcAft>
                <a:spcPts val="0"/>
              </a:spcAft>
              <a:buClr>
                <a:srgbClr val="111111"/>
              </a:buClr>
              <a:buSzPts val="1600"/>
              <a:buFont typeface="Calibri"/>
              <a:buChar char="●"/>
            </a:pPr>
            <a:r>
              <a:rPr b="1" lang="en" sz="1600">
                <a:solidFill>
                  <a:srgbClr val="111111"/>
                </a:solidFill>
                <a:highlight>
                  <a:srgbClr val="FFFFFF"/>
                </a:highlight>
                <a:latin typeface="Calibri"/>
                <a:ea typeface="Calibri"/>
                <a:cs typeface="Calibri"/>
                <a:sym typeface="Calibri"/>
              </a:rPr>
              <a:t>Covariance </a:t>
            </a:r>
            <a:r>
              <a:rPr lang="en" sz="1600">
                <a:solidFill>
                  <a:srgbClr val="111111"/>
                </a:solidFill>
                <a:highlight>
                  <a:srgbClr val="FFFFFF"/>
                </a:highlight>
                <a:latin typeface="Calibri"/>
                <a:ea typeface="Calibri"/>
                <a:cs typeface="Calibri"/>
                <a:sym typeface="Calibri"/>
              </a:rPr>
              <a:t>measures how the two variables move concerning each other and is an extension of the concept of variance (which tells about how a single variable varies). It can take any value from - infinity to infinity.</a:t>
            </a:r>
            <a:endParaRPr sz="1600">
              <a:solidFill>
                <a:srgbClr val="111111"/>
              </a:solidFill>
              <a:highlight>
                <a:srgbClr val="FFFFFF"/>
              </a:highlight>
              <a:latin typeface="Calibri"/>
              <a:ea typeface="Calibri"/>
              <a:cs typeface="Calibri"/>
              <a:sym typeface="Calibri"/>
            </a:endParaRPr>
          </a:p>
          <a:p>
            <a:pPr indent="-330200" lvl="0" marL="457200" rtl="0" algn="l">
              <a:spcBef>
                <a:spcPts val="0"/>
              </a:spcBef>
              <a:spcAft>
                <a:spcPts val="0"/>
              </a:spcAft>
              <a:buClr>
                <a:srgbClr val="111111"/>
              </a:buClr>
              <a:buSzPts val="1600"/>
              <a:buFont typeface="Calibri"/>
              <a:buChar char="●"/>
            </a:pPr>
            <a:r>
              <a:rPr lang="en" sz="1600">
                <a:solidFill>
                  <a:srgbClr val="111111"/>
                </a:solidFill>
                <a:highlight>
                  <a:srgbClr val="FFFFFF"/>
                </a:highlight>
                <a:latin typeface="Calibri"/>
                <a:ea typeface="Calibri"/>
                <a:cs typeface="Calibri"/>
                <a:sym typeface="Calibri"/>
              </a:rPr>
              <a:t>The higher the value of covariance, the more dependent the relationship is. A positive number signifies positive Covariance, that </a:t>
            </a:r>
            <a:r>
              <a:rPr b="1" lang="en" sz="1600">
                <a:solidFill>
                  <a:srgbClr val="111111"/>
                </a:solidFill>
                <a:highlight>
                  <a:srgbClr val="FFFFFF"/>
                </a:highlight>
                <a:latin typeface="Calibri"/>
                <a:ea typeface="Calibri"/>
                <a:cs typeface="Calibri"/>
                <a:sym typeface="Calibri"/>
              </a:rPr>
              <a:t>means that an increase or variation will correspondingly increase in the other variable</a:t>
            </a:r>
            <a:r>
              <a:rPr lang="en" sz="1600">
                <a:solidFill>
                  <a:srgbClr val="111111"/>
                </a:solidFill>
                <a:highlight>
                  <a:srgbClr val="FFFFFF"/>
                </a:highlight>
                <a:latin typeface="Calibri"/>
                <a:ea typeface="Calibri"/>
                <a:cs typeface="Calibri"/>
                <a:sym typeface="Calibri"/>
              </a:rPr>
              <a:t>, provided other conditions remain constant.</a:t>
            </a:r>
            <a:endParaRPr sz="1600">
              <a:solidFill>
                <a:srgbClr val="111111"/>
              </a:solidFill>
              <a:highlight>
                <a:srgbClr val="FFFFFF"/>
              </a:highlight>
              <a:latin typeface="Calibri"/>
              <a:ea typeface="Calibri"/>
              <a:cs typeface="Calibri"/>
              <a:sym typeface="Calibri"/>
            </a:endParaRPr>
          </a:p>
          <a:p>
            <a:pPr indent="-330200" lvl="0" marL="457200" rtl="0" algn="l">
              <a:spcBef>
                <a:spcPts val="0"/>
              </a:spcBef>
              <a:spcAft>
                <a:spcPts val="0"/>
              </a:spcAft>
              <a:buClr>
                <a:srgbClr val="111111"/>
              </a:buClr>
              <a:buSzPts val="1600"/>
              <a:buFont typeface="Calibri"/>
              <a:buChar char="●"/>
            </a:pPr>
            <a:r>
              <a:rPr lang="en" sz="1600">
                <a:solidFill>
                  <a:srgbClr val="111111"/>
                </a:solidFill>
                <a:highlight>
                  <a:srgbClr val="FFFFFF"/>
                </a:highlight>
                <a:latin typeface="Calibri"/>
                <a:ea typeface="Calibri"/>
                <a:cs typeface="Calibri"/>
                <a:sym typeface="Calibri"/>
              </a:rPr>
              <a:t>A negative number signifies negative Covariance, which </a:t>
            </a:r>
            <a:r>
              <a:rPr b="1" lang="en" sz="1600">
                <a:solidFill>
                  <a:srgbClr val="111111"/>
                </a:solidFill>
                <a:highlight>
                  <a:srgbClr val="FFFFFF"/>
                </a:highlight>
                <a:latin typeface="Calibri"/>
                <a:ea typeface="Calibri"/>
                <a:cs typeface="Calibri"/>
                <a:sym typeface="Calibri"/>
              </a:rPr>
              <a:t>denotes an opposite relationship between the two variables.</a:t>
            </a:r>
            <a:r>
              <a:rPr lang="en" sz="1600">
                <a:solidFill>
                  <a:srgbClr val="111111"/>
                </a:solidFill>
                <a:highlight>
                  <a:srgbClr val="FFFFFF"/>
                </a:highlight>
                <a:latin typeface="Calibri"/>
                <a:ea typeface="Calibri"/>
                <a:cs typeface="Calibri"/>
                <a:sym typeface="Calibri"/>
              </a:rPr>
              <a:t> Though Covariance is perfect for defining the type of relationship, it is </a:t>
            </a:r>
            <a:r>
              <a:rPr b="1" lang="en" sz="1600">
                <a:solidFill>
                  <a:srgbClr val="111111"/>
                </a:solidFill>
                <a:highlight>
                  <a:srgbClr val="FFFFFF"/>
                </a:highlight>
                <a:latin typeface="Calibri"/>
                <a:ea typeface="Calibri"/>
                <a:cs typeface="Calibri"/>
                <a:sym typeface="Calibri"/>
              </a:rPr>
              <a:t>not good for interpreting its magnitude.</a:t>
            </a:r>
            <a:endParaRPr b="1" sz="1600">
              <a:solidFill>
                <a:srgbClr val="111111"/>
              </a:solidFill>
              <a:highlight>
                <a:srgbClr val="FFFFFF"/>
              </a:highlight>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73"/>
          <p:cNvSpPr txBox="1"/>
          <p:nvPr>
            <p:ph type="title"/>
          </p:nvPr>
        </p:nvSpPr>
        <p:spPr>
          <a:xfrm>
            <a:off x="159300" y="-8500"/>
            <a:ext cx="63675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Bias and Variance</a:t>
            </a:r>
            <a:endParaRPr>
              <a:latin typeface="Calibri"/>
              <a:ea typeface="Calibri"/>
              <a:cs typeface="Calibri"/>
              <a:sym typeface="Calibri"/>
            </a:endParaRPr>
          </a:p>
        </p:txBody>
      </p:sp>
      <p:sp>
        <p:nvSpPr>
          <p:cNvPr id="996" name="Google Shape;996;p73"/>
          <p:cNvSpPr txBox="1"/>
          <p:nvPr>
            <p:ph idx="1" type="body"/>
          </p:nvPr>
        </p:nvSpPr>
        <p:spPr>
          <a:xfrm>
            <a:off x="159300" y="572600"/>
            <a:ext cx="6367500" cy="17364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1600"/>
              </a:spcAft>
              <a:buNone/>
            </a:pPr>
            <a:r>
              <a:rPr b="1" lang="en" sz="1600">
                <a:solidFill>
                  <a:srgbClr val="980000"/>
                </a:solidFill>
                <a:highlight>
                  <a:srgbClr val="FFFFFF"/>
                </a:highlight>
                <a:latin typeface="Calibri"/>
                <a:ea typeface="Calibri"/>
                <a:cs typeface="Calibri"/>
                <a:sym typeface="Calibri"/>
              </a:rPr>
              <a:t>Bias is the difference between the Predicted Value and the Expected Value (</a:t>
            </a:r>
            <a:r>
              <a:rPr b="1" lang="en" sz="1600">
                <a:solidFill>
                  <a:srgbClr val="980000"/>
                </a:solidFill>
                <a:highlight>
                  <a:schemeClr val="lt1"/>
                </a:highlight>
                <a:latin typeface="Calibri"/>
                <a:ea typeface="Calibri"/>
                <a:cs typeface="Calibri"/>
                <a:sym typeface="Calibri"/>
              </a:rPr>
              <a:t>average prediction of our model)</a:t>
            </a:r>
            <a:r>
              <a:rPr b="1" lang="en" sz="1600">
                <a:solidFill>
                  <a:srgbClr val="980000"/>
                </a:solidFill>
                <a:highlight>
                  <a:srgbClr val="FFFFFF"/>
                </a:highlight>
                <a:latin typeface="Calibri"/>
                <a:ea typeface="Calibri"/>
                <a:cs typeface="Calibri"/>
                <a:sym typeface="Calibri"/>
              </a:rPr>
              <a:t>.</a:t>
            </a:r>
            <a:r>
              <a:rPr lang="en" sz="1500">
                <a:solidFill>
                  <a:srgbClr val="111111"/>
                </a:solidFill>
                <a:highlight>
                  <a:srgbClr val="FFFFFF"/>
                </a:highlight>
                <a:latin typeface="Calibri"/>
                <a:ea typeface="Calibri"/>
                <a:cs typeface="Calibri"/>
                <a:sym typeface="Calibri"/>
              </a:rPr>
              <a:t> </a:t>
            </a:r>
            <a:r>
              <a:rPr lang="en" sz="1400">
                <a:solidFill>
                  <a:srgbClr val="111111"/>
                </a:solidFill>
                <a:highlight>
                  <a:srgbClr val="FFFFFF"/>
                </a:highlight>
                <a:latin typeface="Calibri"/>
                <a:ea typeface="Calibri"/>
                <a:cs typeface="Calibri"/>
                <a:sym typeface="Calibri"/>
              </a:rPr>
              <a:t>Model with high bias pays very little attention to the </a:t>
            </a:r>
            <a:r>
              <a:rPr b="1" lang="en" sz="1400">
                <a:solidFill>
                  <a:srgbClr val="111111"/>
                </a:solidFill>
                <a:highlight>
                  <a:srgbClr val="FFFFFF"/>
                </a:highlight>
                <a:latin typeface="Calibri"/>
                <a:ea typeface="Calibri"/>
                <a:cs typeface="Calibri"/>
                <a:sym typeface="Calibri"/>
              </a:rPr>
              <a:t>training data and</a:t>
            </a:r>
            <a:r>
              <a:rPr lang="en" sz="1400">
                <a:solidFill>
                  <a:srgbClr val="111111"/>
                </a:solidFill>
                <a:highlight>
                  <a:srgbClr val="FFFFFF"/>
                </a:highlight>
                <a:latin typeface="Calibri"/>
                <a:ea typeface="Calibri"/>
                <a:cs typeface="Calibri"/>
                <a:sym typeface="Calibri"/>
              </a:rPr>
              <a:t> </a:t>
            </a:r>
            <a:r>
              <a:rPr b="1" lang="en" sz="1400">
                <a:solidFill>
                  <a:srgbClr val="111111"/>
                </a:solidFill>
                <a:highlight>
                  <a:srgbClr val="FFFFFF"/>
                </a:highlight>
                <a:latin typeface="Calibri"/>
                <a:ea typeface="Calibri"/>
                <a:cs typeface="Calibri"/>
                <a:sym typeface="Calibri"/>
              </a:rPr>
              <a:t>oversimplifies the model.</a:t>
            </a:r>
            <a:r>
              <a:rPr lang="en" sz="1400">
                <a:solidFill>
                  <a:srgbClr val="111111"/>
                </a:solidFill>
                <a:highlight>
                  <a:srgbClr val="FFFFFF"/>
                </a:highlight>
                <a:latin typeface="Calibri"/>
                <a:ea typeface="Calibri"/>
                <a:cs typeface="Calibri"/>
                <a:sym typeface="Calibri"/>
              </a:rPr>
              <a:t> It always leads to high error on training and test data. </a:t>
            </a:r>
            <a:r>
              <a:rPr lang="en" sz="1400">
                <a:solidFill>
                  <a:srgbClr val="111111"/>
                </a:solidFill>
                <a:highlight>
                  <a:schemeClr val="lt1"/>
                </a:highlight>
                <a:latin typeface="Calibri"/>
                <a:ea typeface="Calibri"/>
                <a:cs typeface="Calibri"/>
                <a:sym typeface="Calibri"/>
              </a:rPr>
              <a:t>The model </a:t>
            </a:r>
            <a:r>
              <a:rPr b="1" lang="en" sz="1400">
                <a:solidFill>
                  <a:srgbClr val="111111"/>
                </a:solidFill>
                <a:highlight>
                  <a:schemeClr val="lt1"/>
                </a:highlight>
                <a:latin typeface="Calibri"/>
                <a:ea typeface="Calibri"/>
                <a:cs typeface="Calibri"/>
                <a:sym typeface="Calibri"/>
              </a:rPr>
              <a:t>makes certain simplified assumptions when it is trained on the data provided.</a:t>
            </a:r>
            <a:r>
              <a:rPr lang="en" sz="1400">
                <a:solidFill>
                  <a:srgbClr val="111111"/>
                </a:solidFill>
                <a:highlight>
                  <a:schemeClr val="lt1"/>
                </a:highlight>
                <a:latin typeface="Calibri"/>
                <a:ea typeface="Calibri"/>
                <a:cs typeface="Calibri"/>
                <a:sym typeface="Calibri"/>
              </a:rPr>
              <a:t> Bias is with respect to the training data. When it is introduced to the testing/ validation data, these assumptions may not always be correct. </a:t>
            </a:r>
            <a:endParaRPr sz="1400">
              <a:solidFill>
                <a:srgbClr val="111111"/>
              </a:solidFill>
              <a:highlight>
                <a:srgbClr val="FFFFFF"/>
              </a:highlight>
              <a:latin typeface="Calibri"/>
              <a:ea typeface="Calibri"/>
              <a:cs typeface="Calibri"/>
              <a:sym typeface="Calibri"/>
            </a:endParaRPr>
          </a:p>
        </p:txBody>
      </p:sp>
      <p:pic>
        <p:nvPicPr>
          <p:cNvPr id="997" name="Google Shape;997;p73"/>
          <p:cNvPicPr preferRelativeResize="0"/>
          <p:nvPr/>
        </p:nvPicPr>
        <p:blipFill rotWithShape="1">
          <a:blip r:embed="rId3">
            <a:alphaModFix/>
          </a:blip>
          <a:srcRect b="46141" l="34390" r="34724" t="0"/>
          <a:stretch/>
        </p:blipFill>
        <p:spPr>
          <a:xfrm>
            <a:off x="6570150" y="107900"/>
            <a:ext cx="2345250" cy="1656950"/>
          </a:xfrm>
          <a:prstGeom prst="rect">
            <a:avLst/>
          </a:prstGeom>
          <a:noFill/>
          <a:ln>
            <a:noFill/>
          </a:ln>
        </p:spPr>
      </p:pic>
      <p:pic>
        <p:nvPicPr>
          <p:cNvPr id="998" name="Google Shape;998;p73"/>
          <p:cNvPicPr preferRelativeResize="0"/>
          <p:nvPr/>
        </p:nvPicPr>
        <p:blipFill rotWithShape="1">
          <a:blip r:embed="rId3">
            <a:alphaModFix/>
          </a:blip>
          <a:srcRect b="48347" l="0" r="67215" t="0"/>
          <a:stretch/>
        </p:blipFill>
        <p:spPr>
          <a:xfrm>
            <a:off x="6526925" y="1764850"/>
            <a:ext cx="2441750" cy="1497121"/>
          </a:xfrm>
          <a:prstGeom prst="rect">
            <a:avLst/>
          </a:prstGeom>
          <a:noFill/>
          <a:ln>
            <a:noFill/>
          </a:ln>
        </p:spPr>
      </p:pic>
      <p:pic>
        <p:nvPicPr>
          <p:cNvPr id="999" name="Google Shape;999;p73"/>
          <p:cNvPicPr preferRelativeResize="0"/>
          <p:nvPr/>
        </p:nvPicPr>
        <p:blipFill rotWithShape="1">
          <a:blip r:embed="rId3">
            <a:alphaModFix/>
          </a:blip>
          <a:srcRect b="48347" l="67215" r="0" t="0"/>
          <a:stretch/>
        </p:blipFill>
        <p:spPr>
          <a:xfrm>
            <a:off x="6495075" y="3373475"/>
            <a:ext cx="2591874" cy="1589175"/>
          </a:xfrm>
          <a:prstGeom prst="rect">
            <a:avLst/>
          </a:prstGeom>
          <a:noFill/>
          <a:ln>
            <a:noFill/>
          </a:ln>
        </p:spPr>
      </p:pic>
      <p:sp>
        <p:nvSpPr>
          <p:cNvPr id="1000" name="Google Shape;1000;p73"/>
          <p:cNvSpPr txBox="1"/>
          <p:nvPr/>
        </p:nvSpPr>
        <p:spPr>
          <a:xfrm>
            <a:off x="6603850" y="1435450"/>
            <a:ext cx="23307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Underfitting data</a:t>
            </a:r>
            <a:endParaRPr b="1">
              <a:latin typeface="Calibri"/>
              <a:ea typeface="Calibri"/>
              <a:cs typeface="Calibri"/>
              <a:sym typeface="Calibri"/>
            </a:endParaRPr>
          </a:p>
        </p:txBody>
      </p:sp>
      <p:sp>
        <p:nvSpPr>
          <p:cNvPr id="1001" name="Google Shape;1001;p73"/>
          <p:cNvSpPr txBox="1"/>
          <p:nvPr/>
        </p:nvSpPr>
        <p:spPr>
          <a:xfrm>
            <a:off x="6603850" y="3035650"/>
            <a:ext cx="23307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Overfitting data</a:t>
            </a:r>
            <a:endParaRPr b="1">
              <a:latin typeface="Calibri"/>
              <a:ea typeface="Calibri"/>
              <a:cs typeface="Calibri"/>
              <a:sym typeface="Calibri"/>
            </a:endParaRPr>
          </a:p>
        </p:txBody>
      </p:sp>
      <p:sp>
        <p:nvSpPr>
          <p:cNvPr id="1002" name="Google Shape;1002;p73"/>
          <p:cNvSpPr txBox="1"/>
          <p:nvPr/>
        </p:nvSpPr>
        <p:spPr>
          <a:xfrm>
            <a:off x="6603850" y="4712050"/>
            <a:ext cx="23307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Balanced data</a:t>
            </a:r>
            <a:endParaRPr b="1">
              <a:latin typeface="Calibri"/>
              <a:ea typeface="Calibri"/>
              <a:cs typeface="Calibri"/>
              <a:sym typeface="Calibri"/>
            </a:endParaRPr>
          </a:p>
        </p:txBody>
      </p:sp>
      <p:sp>
        <p:nvSpPr>
          <p:cNvPr id="1003" name="Google Shape;1003;p73"/>
          <p:cNvSpPr txBox="1"/>
          <p:nvPr>
            <p:ph idx="1" type="body"/>
          </p:nvPr>
        </p:nvSpPr>
        <p:spPr>
          <a:xfrm>
            <a:off x="160350" y="2537575"/>
            <a:ext cx="6367500" cy="14376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980000"/>
                </a:solidFill>
                <a:highlight>
                  <a:schemeClr val="lt1"/>
                </a:highlight>
                <a:latin typeface="Calibri"/>
                <a:ea typeface="Calibri"/>
                <a:cs typeface="Calibri"/>
                <a:sym typeface="Calibri"/>
              </a:rPr>
              <a:t>Variance</a:t>
            </a:r>
            <a:r>
              <a:rPr lang="en" sz="1500">
                <a:solidFill>
                  <a:srgbClr val="980000"/>
                </a:solidFill>
                <a:highlight>
                  <a:schemeClr val="lt1"/>
                </a:highlight>
                <a:latin typeface="Calibri"/>
                <a:ea typeface="Calibri"/>
                <a:cs typeface="Calibri"/>
                <a:sym typeface="Calibri"/>
              </a:rPr>
              <a:t> </a:t>
            </a:r>
            <a:r>
              <a:rPr b="1" lang="en" sz="1500">
                <a:solidFill>
                  <a:srgbClr val="980000"/>
                </a:solidFill>
                <a:highlight>
                  <a:schemeClr val="lt1"/>
                </a:highlight>
                <a:latin typeface="Calibri"/>
                <a:ea typeface="Calibri"/>
                <a:cs typeface="Calibri"/>
                <a:sym typeface="Calibri"/>
              </a:rPr>
              <a:t>is the variability of model prediction for a given data point (or value) which indicates the spread of our data.</a:t>
            </a:r>
            <a:r>
              <a:rPr lang="en" sz="1500">
                <a:solidFill>
                  <a:srgbClr val="111111"/>
                </a:solidFill>
                <a:highlight>
                  <a:schemeClr val="lt1"/>
                </a:highlight>
                <a:latin typeface="Calibri"/>
                <a:ea typeface="Calibri"/>
                <a:cs typeface="Calibri"/>
                <a:sym typeface="Calibri"/>
              </a:rPr>
              <a:t> </a:t>
            </a:r>
            <a:r>
              <a:rPr lang="en" sz="1400">
                <a:solidFill>
                  <a:srgbClr val="111111"/>
                </a:solidFill>
                <a:highlight>
                  <a:schemeClr val="lt1"/>
                </a:highlight>
                <a:latin typeface="Calibri"/>
                <a:ea typeface="Calibri"/>
                <a:cs typeface="Calibri"/>
                <a:sym typeface="Calibri"/>
              </a:rPr>
              <a:t>Model with high variance pays a lot of attention to training data and does not generalize on the data which it hasn’t seen before. As a result, </a:t>
            </a:r>
            <a:r>
              <a:rPr b="1" lang="en" sz="1400">
                <a:solidFill>
                  <a:srgbClr val="111111"/>
                </a:solidFill>
                <a:highlight>
                  <a:schemeClr val="lt1"/>
                </a:highlight>
                <a:latin typeface="Calibri"/>
                <a:ea typeface="Calibri"/>
                <a:cs typeface="Calibri"/>
                <a:sym typeface="Calibri"/>
              </a:rPr>
              <a:t>such models perform very well on training data but has high error rates on test data</a:t>
            </a:r>
            <a:r>
              <a:rPr lang="en" sz="1400">
                <a:solidFill>
                  <a:srgbClr val="111111"/>
                </a:solidFill>
                <a:highlight>
                  <a:schemeClr val="lt1"/>
                </a:highlight>
                <a:latin typeface="Calibri"/>
                <a:ea typeface="Calibri"/>
                <a:cs typeface="Calibri"/>
                <a:sym typeface="Calibri"/>
              </a:rPr>
              <a:t>. </a:t>
            </a:r>
            <a:r>
              <a:rPr b="1" lang="en" sz="1400">
                <a:solidFill>
                  <a:srgbClr val="111111"/>
                </a:solidFill>
                <a:highlight>
                  <a:schemeClr val="lt1"/>
                </a:highlight>
                <a:latin typeface="Calibri"/>
                <a:ea typeface="Calibri"/>
                <a:cs typeface="Calibri"/>
                <a:sym typeface="Calibri"/>
              </a:rPr>
              <a:t>Variance is with respect to the Test data.</a:t>
            </a:r>
            <a:endParaRPr b="1" sz="1400">
              <a:solidFill>
                <a:srgbClr val="111111"/>
              </a:solidFill>
              <a:highlight>
                <a:schemeClr val="lt1"/>
              </a:highlight>
              <a:latin typeface="Calibri"/>
              <a:ea typeface="Calibri"/>
              <a:cs typeface="Calibri"/>
              <a:sym typeface="Calibri"/>
            </a:endParaRPr>
          </a:p>
          <a:p>
            <a:pPr indent="0" lvl="0" marL="0" rtl="0" algn="l">
              <a:spcBef>
                <a:spcPts val="1600"/>
              </a:spcBef>
              <a:spcAft>
                <a:spcPts val="1600"/>
              </a:spcAft>
              <a:buNone/>
            </a:pPr>
            <a:r>
              <a:t/>
            </a:r>
            <a:endParaRPr sz="1500">
              <a:solidFill>
                <a:srgbClr val="111111"/>
              </a:solidFill>
              <a:highlight>
                <a:srgbClr val="FFFFFF"/>
              </a:highlight>
              <a:latin typeface="Calibri"/>
              <a:ea typeface="Calibri"/>
              <a:cs typeface="Calibri"/>
              <a:sym typeface="Calibri"/>
            </a:endParaRPr>
          </a:p>
        </p:txBody>
      </p:sp>
      <p:sp>
        <p:nvSpPr>
          <p:cNvPr id="1004" name="Google Shape;1004;p73"/>
          <p:cNvSpPr txBox="1"/>
          <p:nvPr>
            <p:ph idx="1" type="body"/>
          </p:nvPr>
        </p:nvSpPr>
        <p:spPr>
          <a:xfrm>
            <a:off x="129675" y="3975125"/>
            <a:ext cx="6166500" cy="9654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980000"/>
                </a:solidFill>
                <a:highlight>
                  <a:srgbClr val="FFFFFF"/>
                </a:highlight>
                <a:latin typeface="Calibri"/>
                <a:ea typeface="Calibri"/>
                <a:cs typeface="Calibri"/>
                <a:sym typeface="Calibri"/>
              </a:rPr>
              <a:t>Noise is the Irreducible error i.e. the error that can’t be reduced by creating good models.</a:t>
            </a:r>
            <a:r>
              <a:rPr lang="en" sz="1500">
                <a:solidFill>
                  <a:srgbClr val="111111"/>
                </a:solidFill>
                <a:highlight>
                  <a:srgbClr val="FFFFFF"/>
                </a:highlight>
                <a:latin typeface="Calibri"/>
                <a:ea typeface="Calibri"/>
                <a:cs typeface="Calibri"/>
                <a:sym typeface="Calibri"/>
              </a:rPr>
              <a:t> </a:t>
            </a:r>
            <a:r>
              <a:rPr lang="en" sz="1400">
                <a:solidFill>
                  <a:srgbClr val="111111"/>
                </a:solidFill>
                <a:highlight>
                  <a:srgbClr val="FFFFFF"/>
                </a:highlight>
                <a:latin typeface="Calibri"/>
                <a:ea typeface="Calibri"/>
                <a:cs typeface="Calibri"/>
                <a:sym typeface="Calibri"/>
              </a:rPr>
              <a:t>No matter how good we make our model, our data will have certain amount of noise or irreducible error that can not be removed.</a:t>
            </a:r>
            <a:endParaRPr sz="1400">
              <a:solidFill>
                <a:srgbClr val="111111"/>
              </a:solidFill>
              <a:highlight>
                <a:srgbClr val="FFFFFF"/>
              </a:highlight>
              <a:latin typeface="Calibri"/>
              <a:ea typeface="Calibri"/>
              <a:cs typeface="Calibri"/>
              <a:sym typeface="Calibri"/>
            </a:endParaRPr>
          </a:p>
          <a:p>
            <a:pPr indent="0" lvl="0" marL="0" rtl="0" algn="l">
              <a:spcBef>
                <a:spcPts val="1600"/>
              </a:spcBef>
              <a:spcAft>
                <a:spcPts val="1600"/>
              </a:spcAft>
              <a:buNone/>
            </a:pPr>
            <a:r>
              <a:t/>
            </a:r>
            <a:endParaRPr sz="1400">
              <a:solidFill>
                <a:srgbClr val="111111"/>
              </a:solidFill>
              <a:highlight>
                <a:srgbClr val="FFFFFF"/>
              </a:highlight>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74"/>
          <p:cNvSpPr txBox="1"/>
          <p:nvPr>
            <p:ph type="title"/>
          </p:nvPr>
        </p:nvSpPr>
        <p:spPr>
          <a:xfrm>
            <a:off x="159300" y="-8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Bias and Variance</a:t>
            </a:r>
            <a:endParaRPr>
              <a:latin typeface="Calibri"/>
              <a:ea typeface="Calibri"/>
              <a:cs typeface="Calibri"/>
              <a:sym typeface="Calibri"/>
            </a:endParaRPr>
          </a:p>
        </p:txBody>
      </p:sp>
      <p:sp>
        <p:nvSpPr>
          <p:cNvPr id="1010" name="Google Shape;1010;p74"/>
          <p:cNvSpPr txBox="1"/>
          <p:nvPr>
            <p:ph idx="1" type="body"/>
          </p:nvPr>
        </p:nvSpPr>
        <p:spPr>
          <a:xfrm>
            <a:off x="205875" y="698525"/>
            <a:ext cx="8590800" cy="7335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111111"/>
                </a:solidFill>
                <a:highlight>
                  <a:srgbClr val="FFFFFF"/>
                </a:highlight>
                <a:latin typeface="Calibri"/>
                <a:ea typeface="Calibri"/>
                <a:cs typeface="Calibri"/>
                <a:sym typeface="Calibri"/>
              </a:rPr>
              <a:t>Let us say we are trying to predict Y as a function of X. The relationship between the two is defined by the function below. Here </a:t>
            </a:r>
            <a:r>
              <a:rPr b="1" lang="en" sz="1600">
                <a:solidFill>
                  <a:srgbClr val="111111"/>
                </a:solidFill>
                <a:highlight>
                  <a:srgbClr val="FFFFFF"/>
                </a:highlight>
                <a:latin typeface="Calibri"/>
                <a:ea typeface="Calibri"/>
                <a:cs typeface="Calibri"/>
                <a:sym typeface="Calibri"/>
              </a:rPr>
              <a:t>‘e’ is the error term which is Normally distributed with a Mean 0.</a:t>
            </a:r>
            <a:endParaRPr b="1" sz="1600">
              <a:solidFill>
                <a:srgbClr val="111111"/>
              </a:solidFill>
              <a:highlight>
                <a:srgbClr val="FFFFFF"/>
              </a:highlight>
              <a:latin typeface="Calibri"/>
              <a:ea typeface="Calibri"/>
              <a:cs typeface="Calibri"/>
              <a:sym typeface="Calibri"/>
            </a:endParaRPr>
          </a:p>
        </p:txBody>
      </p:sp>
      <p:sp>
        <p:nvSpPr>
          <p:cNvPr id="1011" name="Google Shape;1011;p74"/>
          <p:cNvSpPr txBox="1"/>
          <p:nvPr>
            <p:ph idx="1" type="body"/>
          </p:nvPr>
        </p:nvSpPr>
        <p:spPr>
          <a:xfrm>
            <a:off x="3634875" y="1308125"/>
            <a:ext cx="1187700" cy="4839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1600"/>
              </a:spcAft>
              <a:buNone/>
            </a:pPr>
            <a:r>
              <a:rPr b="1" lang="en" sz="1900">
                <a:solidFill>
                  <a:srgbClr val="CC0000"/>
                </a:solidFill>
                <a:highlight>
                  <a:srgbClr val="FFFFFF"/>
                </a:highlight>
                <a:latin typeface="Calibri"/>
                <a:ea typeface="Calibri"/>
                <a:cs typeface="Calibri"/>
                <a:sym typeface="Calibri"/>
              </a:rPr>
              <a:t>Y=f(x) + e</a:t>
            </a:r>
            <a:endParaRPr b="1" sz="1900">
              <a:solidFill>
                <a:srgbClr val="CC0000"/>
              </a:solidFill>
              <a:highlight>
                <a:srgbClr val="FFFFFF"/>
              </a:highlight>
              <a:latin typeface="Calibri"/>
              <a:ea typeface="Calibri"/>
              <a:cs typeface="Calibri"/>
              <a:sym typeface="Calibri"/>
            </a:endParaRPr>
          </a:p>
        </p:txBody>
      </p:sp>
      <p:sp>
        <p:nvSpPr>
          <p:cNvPr id="1012" name="Google Shape;1012;p74"/>
          <p:cNvSpPr txBox="1"/>
          <p:nvPr>
            <p:ph idx="1" type="body"/>
          </p:nvPr>
        </p:nvSpPr>
        <p:spPr>
          <a:xfrm>
            <a:off x="3025275" y="2070125"/>
            <a:ext cx="2336700" cy="4839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1600"/>
              </a:spcAft>
              <a:buNone/>
            </a:pPr>
            <a:r>
              <a:rPr b="1" lang="en" sz="1900">
                <a:solidFill>
                  <a:srgbClr val="CC0000"/>
                </a:solidFill>
                <a:highlight>
                  <a:srgbClr val="FFFFFF"/>
                </a:highlight>
                <a:latin typeface="Calibri"/>
                <a:ea typeface="Calibri"/>
                <a:cs typeface="Calibri"/>
                <a:sym typeface="Calibri"/>
              </a:rPr>
              <a:t>Error(x) = E[(</a:t>
            </a:r>
            <a:r>
              <a:rPr b="1" lang="en" sz="1900">
                <a:solidFill>
                  <a:srgbClr val="CC0000"/>
                </a:solidFill>
                <a:highlight>
                  <a:schemeClr val="lt1"/>
                </a:highlight>
                <a:latin typeface="Calibri"/>
                <a:ea typeface="Calibri"/>
                <a:cs typeface="Calibri"/>
                <a:sym typeface="Calibri"/>
              </a:rPr>
              <a:t>Y - f(x))</a:t>
            </a:r>
            <a:r>
              <a:rPr b="1" baseline="30000" lang="en" sz="1900">
                <a:solidFill>
                  <a:srgbClr val="CC0000"/>
                </a:solidFill>
                <a:highlight>
                  <a:schemeClr val="lt1"/>
                </a:highlight>
                <a:latin typeface="Calibri"/>
                <a:ea typeface="Calibri"/>
                <a:cs typeface="Calibri"/>
                <a:sym typeface="Calibri"/>
              </a:rPr>
              <a:t>2</a:t>
            </a:r>
            <a:r>
              <a:rPr b="1" lang="en" sz="1900">
                <a:solidFill>
                  <a:srgbClr val="CC0000"/>
                </a:solidFill>
                <a:highlight>
                  <a:schemeClr val="lt1"/>
                </a:highlight>
                <a:latin typeface="Calibri"/>
                <a:ea typeface="Calibri"/>
                <a:cs typeface="Calibri"/>
                <a:sym typeface="Calibri"/>
              </a:rPr>
              <a:t>]</a:t>
            </a:r>
            <a:endParaRPr b="1" sz="1900">
              <a:solidFill>
                <a:srgbClr val="CC0000"/>
              </a:solidFill>
              <a:highlight>
                <a:srgbClr val="FFFFFF"/>
              </a:highlight>
              <a:latin typeface="Calibri"/>
              <a:ea typeface="Calibri"/>
              <a:cs typeface="Calibri"/>
              <a:sym typeface="Calibri"/>
            </a:endParaRPr>
          </a:p>
        </p:txBody>
      </p:sp>
      <p:sp>
        <p:nvSpPr>
          <p:cNvPr id="1013" name="Google Shape;1013;p74"/>
          <p:cNvSpPr txBox="1"/>
          <p:nvPr>
            <p:ph idx="1" type="body"/>
          </p:nvPr>
        </p:nvSpPr>
        <p:spPr>
          <a:xfrm>
            <a:off x="205875" y="1689125"/>
            <a:ext cx="8683200" cy="4572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111111"/>
                </a:solidFill>
                <a:highlight>
                  <a:srgbClr val="FFFFFF"/>
                </a:highlight>
                <a:latin typeface="Calibri"/>
                <a:ea typeface="Calibri"/>
                <a:cs typeface="Calibri"/>
                <a:sym typeface="Calibri"/>
              </a:rPr>
              <a:t>The expected Error (e) and the expected squared error </a:t>
            </a:r>
            <a:r>
              <a:rPr lang="en" sz="1600">
                <a:solidFill>
                  <a:srgbClr val="111111"/>
                </a:solidFill>
                <a:highlight>
                  <a:schemeClr val="lt1"/>
                </a:highlight>
                <a:latin typeface="Calibri"/>
                <a:ea typeface="Calibri"/>
                <a:cs typeface="Calibri"/>
                <a:sym typeface="Calibri"/>
              </a:rPr>
              <a:t>at a point x is given below</a:t>
            </a:r>
            <a:endParaRPr sz="1600">
              <a:solidFill>
                <a:srgbClr val="111111"/>
              </a:solidFill>
              <a:highlight>
                <a:srgbClr val="FFFFFF"/>
              </a:highlight>
              <a:latin typeface="Calibri"/>
              <a:ea typeface="Calibri"/>
              <a:cs typeface="Calibri"/>
              <a:sym typeface="Calibri"/>
            </a:endParaRPr>
          </a:p>
        </p:txBody>
      </p:sp>
      <p:sp>
        <p:nvSpPr>
          <p:cNvPr id="1014" name="Google Shape;1014;p74"/>
          <p:cNvSpPr txBox="1"/>
          <p:nvPr>
            <p:ph idx="1" type="body"/>
          </p:nvPr>
        </p:nvSpPr>
        <p:spPr>
          <a:xfrm>
            <a:off x="205875" y="2603525"/>
            <a:ext cx="8683200" cy="4572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111111"/>
                </a:solidFill>
                <a:highlight>
                  <a:srgbClr val="FFFFFF"/>
                </a:highlight>
                <a:latin typeface="Calibri"/>
                <a:ea typeface="Calibri"/>
                <a:cs typeface="Calibri"/>
                <a:sym typeface="Calibri"/>
              </a:rPr>
              <a:t>Further it can be decomposed into - Bias, Variance and Irreducible error</a:t>
            </a:r>
            <a:endParaRPr sz="1600">
              <a:solidFill>
                <a:srgbClr val="111111"/>
              </a:solidFill>
              <a:highlight>
                <a:srgbClr val="FFFFFF"/>
              </a:highlight>
              <a:latin typeface="Calibri"/>
              <a:ea typeface="Calibri"/>
              <a:cs typeface="Calibri"/>
              <a:sym typeface="Calibri"/>
            </a:endParaRPr>
          </a:p>
        </p:txBody>
      </p:sp>
      <p:sp>
        <p:nvSpPr>
          <p:cNvPr id="1015" name="Google Shape;1015;p74"/>
          <p:cNvSpPr txBox="1"/>
          <p:nvPr>
            <p:ph idx="1" type="body"/>
          </p:nvPr>
        </p:nvSpPr>
        <p:spPr>
          <a:xfrm>
            <a:off x="1577475" y="4051325"/>
            <a:ext cx="5626200" cy="4839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1600"/>
              </a:spcAft>
              <a:buNone/>
            </a:pPr>
            <a:r>
              <a:rPr b="1" lang="en" sz="1900">
                <a:solidFill>
                  <a:srgbClr val="CC0000"/>
                </a:solidFill>
                <a:highlight>
                  <a:srgbClr val="FFFFFF"/>
                </a:highlight>
                <a:latin typeface="Calibri"/>
                <a:ea typeface="Calibri"/>
                <a:cs typeface="Calibri"/>
                <a:sym typeface="Calibri"/>
              </a:rPr>
              <a:t>Error(x) = Bias</a:t>
            </a:r>
            <a:r>
              <a:rPr b="1" baseline="30000" lang="en" sz="1900">
                <a:solidFill>
                  <a:srgbClr val="CC0000"/>
                </a:solidFill>
                <a:highlight>
                  <a:schemeClr val="lt1"/>
                </a:highlight>
                <a:latin typeface="Calibri"/>
                <a:ea typeface="Calibri"/>
                <a:cs typeface="Calibri"/>
                <a:sym typeface="Calibri"/>
              </a:rPr>
              <a:t>2</a:t>
            </a:r>
            <a:r>
              <a:rPr b="1" lang="en" sz="1900">
                <a:solidFill>
                  <a:srgbClr val="CC0000"/>
                </a:solidFill>
                <a:highlight>
                  <a:schemeClr val="lt1"/>
                </a:highlight>
                <a:latin typeface="Calibri"/>
                <a:ea typeface="Calibri"/>
                <a:cs typeface="Calibri"/>
                <a:sym typeface="Calibri"/>
              </a:rPr>
              <a:t> + Variance + Irreducible Error (Noise)</a:t>
            </a:r>
            <a:endParaRPr b="1" sz="1900">
              <a:solidFill>
                <a:srgbClr val="CC0000"/>
              </a:solidFill>
              <a:highlight>
                <a:srgbClr val="FFFFFF"/>
              </a:highlight>
              <a:latin typeface="Calibri"/>
              <a:ea typeface="Calibri"/>
              <a:cs typeface="Calibri"/>
              <a:sym typeface="Calibri"/>
            </a:endParaRPr>
          </a:p>
        </p:txBody>
      </p:sp>
      <p:pic>
        <p:nvPicPr>
          <p:cNvPr id="1016" name="Google Shape;1016;p74"/>
          <p:cNvPicPr preferRelativeResize="0"/>
          <p:nvPr/>
        </p:nvPicPr>
        <p:blipFill rotWithShape="1">
          <a:blip r:embed="rId3">
            <a:alphaModFix/>
          </a:blip>
          <a:srcRect b="38623" l="0" r="0" t="0"/>
          <a:stretch/>
        </p:blipFill>
        <p:spPr>
          <a:xfrm>
            <a:off x="1662113" y="3237413"/>
            <a:ext cx="5514975" cy="6372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75"/>
          <p:cNvSpPr txBox="1"/>
          <p:nvPr>
            <p:ph type="title"/>
          </p:nvPr>
        </p:nvSpPr>
        <p:spPr>
          <a:xfrm>
            <a:off x="159300" y="-8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Bias and Variance</a:t>
            </a:r>
            <a:endParaRPr>
              <a:latin typeface="Calibri"/>
              <a:ea typeface="Calibri"/>
              <a:cs typeface="Calibri"/>
              <a:sym typeface="Calibri"/>
            </a:endParaRPr>
          </a:p>
        </p:txBody>
      </p:sp>
      <p:pic>
        <p:nvPicPr>
          <p:cNvPr id="1022" name="Google Shape;1022;p75"/>
          <p:cNvPicPr preferRelativeResize="0"/>
          <p:nvPr/>
        </p:nvPicPr>
        <p:blipFill rotWithShape="1">
          <a:blip r:embed="rId3">
            <a:alphaModFix/>
          </a:blip>
          <a:srcRect b="0" l="4837" r="5403" t="0"/>
          <a:stretch/>
        </p:blipFill>
        <p:spPr>
          <a:xfrm>
            <a:off x="-16600" y="1016300"/>
            <a:ext cx="3808900" cy="3809650"/>
          </a:xfrm>
          <a:prstGeom prst="rect">
            <a:avLst/>
          </a:prstGeom>
          <a:noFill/>
          <a:ln>
            <a:noFill/>
          </a:ln>
        </p:spPr>
      </p:pic>
      <p:sp>
        <p:nvSpPr>
          <p:cNvPr id="1023" name="Google Shape;1023;p75"/>
          <p:cNvSpPr txBox="1"/>
          <p:nvPr>
            <p:ph idx="1" type="body"/>
          </p:nvPr>
        </p:nvSpPr>
        <p:spPr>
          <a:xfrm>
            <a:off x="117475" y="4630450"/>
            <a:ext cx="1263600" cy="4839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rPr b="1" lang="en" sz="1600">
                <a:solidFill>
                  <a:srgbClr val="CC0000"/>
                </a:solidFill>
                <a:highlight>
                  <a:srgbClr val="FFFFFF"/>
                </a:highlight>
                <a:latin typeface="Calibri"/>
                <a:ea typeface="Calibri"/>
                <a:cs typeface="Calibri"/>
                <a:sym typeface="Calibri"/>
              </a:rPr>
              <a:t>Underfitting</a:t>
            </a:r>
            <a:endParaRPr b="1" sz="1600">
              <a:solidFill>
                <a:srgbClr val="CC0000"/>
              </a:solidFill>
              <a:highlight>
                <a:srgbClr val="FFFFFF"/>
              </a:highlight>
              <a:latin typeface="Calibri"/>
              <a:ea typeface="Calibri"/>
              <a:cs typeface="Calibri"/>
              <a:sym typeface="Calibri"/>
            </a:endParaRPr>
          </a:p>
        </p:txBody>
      </p:sp>
      <p:sp>
        <p:nvSpPr>
          <p:cNvPr id="1024" name="Google Shape;1024;p75"/>
          <p:cNvSpPr txBox="1"/>
          <p:nvPr>
            <p:ph idx="1" type="body"/>
          </p:nvPr>
        </p:nvSpPr>
        <p:spPr>
          <a:xfrm>
            <a:off x="2935350" y="648800"/>
            <a:ext cx="1444500" cy="4839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rPr b="1" lang="en" sz="1600">
                <a:solidFill>
                  <a:srgbClr val="CC0000"/>
                </a:solidFill>
                <a:highlight>
                  <a:srgbClr val="FFFFFF"/>
                </a:highlight>
                <a:latin typeface="Calibri"/>
                <a:ea typeface="Calibri"/>
                <a:cs typeface="Calibri"/>
                <a:sym typeface="Calibri"/>
              </a:rPr>
              <a:t>Overfitting</a:t>
            </a:r>
            <a:endParaRPr b="1" sz="1600">
              <a:solidFill>
                <a:srgbClr val="CC0000"/>
              </a:solidFill>
              <a:highlight>
                <a:srgbClr val="FFFFFF"/>
              </a:highlight>
              <a:latin typeface="Calibri"/>
              <a:ea typeface="Calibri"/>
              <a:cs typeface="Calibri"/>
              <a:sym typeface="Calibri"/>
            </a:endParaRPr>
          </a:p>
        </p:txBody>
      </p:sp>
      <p:sp>
        <p:nvSpPr>
          <p:cNvPr id="1025" name="Google Shape;1025;p75"/>
          <p:cNvSpPr txBox="1"/>
          <p:nvPr>
            <p:ph idx="1" type="body"/>
          </p:nvPr>
        </p:nvSpPr>
        <p:spPr>
          <a:xfrm>
            <a:off x="3875650" y="1029800"/>
            <a:ext cx="4928400" cy="3752700"/>
          </a:xfrm>
          <a:prstGeom prst="rect">
            <a:avLst/>
          </a:prstGeom>
          <a:solidFill>
            <a:srgbClr val="FFFFFF"/>
          </a:solidFill>
        </p:spPr>
        <p:txBody>
          <a:bodyPr anchorCtr="0" anchor="t" bIns="91425" lIns="91425" spcFirstLastPara="1" rIns="91425" wrap="square" tIns="91425">
            <a:noAutofit/>
          </a:bodyPr>
          <a:lstStyle/>
          <a:p>
            <a:pPr indent="-323850" lvl="0" marL="457200" rtl="0" algn="l">
              <a:spcBef>
                <a:spcPts val="0"/>
              </a:spcBef>
              <a:spcAft>
                <a:spcPts val="0"/>
              </a:spcAft>
              <a:buClr>
                <a:srgbClr val="111111"/>
              </a:buClr>
              <a:buSzPts val="1500"/>
              <a:buFont typeface="Calibri"/>
              <a:buChar char="●"/>
            </a:pPr>
            <a:r>
              <a:rPr lang="en" sz="1500">
                <a:solidFill>
                  <a:srgbClr val="111111"/>
                </a:solidFill>
                <a:highlight>
                  <a:srgbClr val="FFFFFF"/>
                </a:highlight>
                <a:latin typeface="Calibri"/>
                <a:ea typeface="Calibri"/>
                <a:cs typeface="Calibri"/>
                <a:sym typeface="Calibri"/>
              </a:rPr>
              <a:t>In supervised learning algorithms, </a:t>
            </a:r>
            <a:r>
              <a:rPr b="1" lang="en" sz="1500">
                <a:solidFill>
                  <a:srgbClr val="111111"/>
                </a:solidFill>
                <a:highlight>
                  <a:srgbClr val="FFFFFF"/>
                </a:highlight>
                <a:latin typeface="Calibri"/>
                <a:ea typeface="Calibri"/>
                <a:cs typeface="Calibri"/>
                <a:sym typeface="Calibri"/>
              </a:rPr>
              <a:t>underfitting</a:t>
            </a:r>
            <a:r>
              <a:rPr lang="en" sz="1500">
                <a:solidFill>
                  <a:srgbClr val="111111"/>
                </a:solidFill>
                <a:highlight>
                  <a:srgbClr val="FFFFFF"/>
                </a:highlight>
                <a:latin typeface="Calibri"/>
                <a:ea typeface="Calibri"/>
                <a:cs typeface="Calibri"/>
                <a:sym typeface="Calibri"/>
              </a:rPr>
              <a:t> occurs when a model is unable to capture the underlying pattern of the data. Such models usually have </a:t>
            </a:r>
            <a:r>
              <a:rPr b="1" lang="en" sz="1500">
                <a:solidFill>
                  <a:srgbClr val="111111"/>
                </a:solidFill>
                <a:highlight>
                  <a:srgbClr val="FFFFFF"/>
                </a:highlight>
                <a:latin typeface="Calibri"/>
                <a:ea typeface="Calibri"/>
                <a:cs typeface="Calibri"/>
                <a:sym typeface="Calibri"/>
              </a:rPr>
              <a:t>high bias</a:t>
            </a:r>
            <a:r>
              <a:rPr lang="en" sz="1500">
                <a:solidFill>
                  <a:srgbClr val="111111"/>
                </a:solidFill>
                <a:highlight>
                  <a:srgbClr val="FFFFFF"/>
                </a:highlight>
                <a:latin typeface="Calibri"/>
                <a:ea typeface="Calibri"/>
                <a:cs typeface="Calibri"/>
                <a:sym typeface="Calibri"/>
              </a:rPr>
              <a:t> and </a:t>
            </a:r>
            <a:r>
              <a:rPr b="1" lang="en" sz="1500">
                <a:solidFill>
                  <a:srgbClr val="111111"/>
                </a:solidFill>
                <a:highlight>
                  <a:srgbClr val="FFFFFF"/>
                </a:highlight>
                <a:latin typeface="Calibri"/>
                <a:ea typeface="Calibri"/>
                <a:cs typeface="Calibri"/>
                <a:sym typeface="Calibri"/>
              </a:rPr>
              <a:t>low variance</a:t>
            </a:r>
            <a:r>
              <a:rPr lang="en" sz="1500">
                <a:solidFill>
                  <a:srgbClr val="111111"/>
                </a:solidFill>
                <a:highlight>
                  <a:srgbClr val="FFFFFF"/>
                </a:highlight>
                <a:latin typeface="Calibri"/>
                <a:ea typeface="Calibri"/>
                <a:cs typeface="Calibri"/>
                <a:sym typeface="Calibri"/>
              </a:rPr>
              <a:t>. It happens when we have very less amount of data to train an accurate model or when we try to fit a linear model with a nonlinear data. Such models are very simple to capture the complex patterns in data like Linear and logistic regression</a:t>
            </a:r>
            <a:endParaRPr sz="1500">
              <a:solidFill>
                <a:srgbClr val="111111"/>
              </a:solidFill>
              <a:highlight>
                <a:srgbClr val="FFFFFF"/>
              </a:highlight>
              <a:latin typeface="Calibri"/>
              <a:ea typeface="Calibri"/>
              <a:cs typeface="Calibri"/>
              <a:sym typeface="Calibri"/>
            </a:endParaRPr>
          </a:p>
          <a:p>
            <a:pPr indent="-323850" lvl="0" marL="457200" rtl="0" algn="l">
              <a:spcBef>
                <a:spcPts val="0"/>
              </a:spcBef>
              <a:spcAft>
                <a:spcPts val="0"/>
              </a:spcAft>
              <a:buClr>
                <a:srgbClr val="111111"/>
              </a:buClr>
              <a:buSzPts val="1500"/>
              <a:buFont typeface="Calibri"/>
              <a:buChar char="●"/>
            </a:pPr>
            <a:r>
              <a:rPr b="1" lang="en" sz="1500">
                <a:solidFill>
                  <a:srgbClr val="111111"/>
                </a:solidFill>
                <a:highlight>
                  <a:srgbClr val="FFFFFF"/>
                </a:highlight>
                <a:latin typeface="Calibri"/>
                <a:ea typeface="Calibri"/>
                <a:cs typeface="Calibri"/>
                <a:sym typeface="Calibri"/>
              </a:rPr>
              <a:t>Overfitting</a:t>
            </a:r>
            <a:r>
              <a:rPr lang="en" sz="1500">
                <a:solidFill>
                  <a:srgbClr val="111111"/>
                </a:solidFill>
                <a:highlight>
                  <a:srgbClr val="FFFFFF"/>
                </a:highlight>
                <a:latin typeface="Calibri"/>
                <a:ea typeface="Calibri"/>
                <a:cs typeface="Calibri"/>
                <a:sym typeface="Calibri"/>
              </a:rPr>
              <a:t> happens when our model captures the noise along with the underlying pattern in data. It happens when we train our model with a noisy dataset. These models have </a:t>
            </a:r>
            <a:r>
              <a:rPr b="1" lang="en" sz="1500">
                <a:solidFill>
                  <a:srgbClr val="111111"/>
                </a:solidFill>
                <a:highlight>
                  <a:srgbClr val="FFFFFF"/>
                </a:highlight>
                <a:latin typeface="Calibri"/>
                <a:ea typeface="Calibri"/>
                <a:cs typeface="Calibri"/>
                <a:sym typeface="Calibri"/>
              </a:rPr>
              <a:t>low bias and high variance.</a:t>
            </a:r>
            <a:r>
              <a:rPr lang="en" sz="1500">
                <a:solidFill>
                  <a:srgbClr val="111111"/>
                </a:solidFill>
                <a:highlight>
                  <a:srgbClr val="FFFFFF"/>
                </a:highlight>
                <a:latin typeface="Calibri"/>
                <a:ea typeface="Calibri"/>
                <a:cs typeface="Calibri"/>
                <a:sym typeface="Calibri"/>
              </a:rPr>
              <a:t> These models are very complex like Decision trees which are prone to overfitting.</a:t>
            </a:r>
            <a:endParaRPr sz="1500">
              <a:solidFill>
                <a:srgbClr val="111111"/>
              </a:solidFill>
              <a:highlight>
                <a:srgbClr val="FFFFFF"/>
              </a:highlight>
              <a:latin typeface="Calibri"/>
              <a:ea typeface="Calibri"/>
              <a:cs typeface="Calibri"/>
              <a:sym typeface="Calibri"/>
            </a:endParaRPr>
          </a:p>
        </p:txBody>
      </p:sp>
      <p:cxnSp>
        <p:nvCxnSpPr>
          <p:cNvPr id="1026" name="Google Shape;1026;p75"/>
          <p:cNvCxnSpPr/>
          <p:nvPr/>
        </p:nvCxnSpPr>
        <p:spPr>
          <a:xfrm flipH="1">
            <a:off x="3138000" y="1056500"/>
            <a:ext cx="367200" cy="638700"/>
          </a:xfrm>
          <a:prstGeom prst="straightConnector1">
            <a:avLst/>
          </a:prstGeom>
          <a:noFill/>
          <a:ln cap="flat" cmpd="sng" w="9525">
            <a:solidFill>
              <a:srgbClr val="CC0000"/>
            </a:solidFill>
            <a:prstDash val="solid"/>
            <a:round/>
            <a:headEnd len="med" w="med" type="none"/>
            <a:tailEnd len="med" w="med" type="triangle"/>
          </a:ln>
        </p:spPr>
      </p:cxnSp>
      <p:cxnSp>
        <p:nvCxnSpPr>
          <p:cNvPr id="1027" name="Google Shape;1027;p75"/>
          <p:cNvCxnSpPr/>
          <p:nvPr/>
        </p:nvCxnSpPr>
        <p:spPr>
          <a:xfrm flipH="1" rot="10800000">
            <a:off x="426800" y="4136650"/>
            <a:ext cx="309600" cy="492600"/>
          </a:xfrm>
          <a:prstGeom prst="straightConnector1">
            <a:avLst/>
          </a:prstGeom>
          <a:noFill/>
          <a:ln cap="flat" cmpd="sng" w="9525">
            <a:solidFill>
              <a:srgbClr val="CC0000"/>
            </a:solidFill>
            <a:prstDash val="solid"/>
            <a:round/>
            <a:headEnd len="med" w="med" type="non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76"/>
          <p:cNvSpPr txBox="1"/>
          <p:nvPr>
            <p:ph type="title"/>
          </p:nvPr>
        </p:nvSpPr>
        <p:spPr>
          <a:xfrm>
            <a:off x="159300" y="-8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Bias and Variance Tradeoff?</a:t>
            </a:r>
            <a:endParaRPr>
              <a:latin typeface="Calibri"/>
              <a:ea typeface="Calibri"/>
              <a:cs typeface="Calibri"/>
              <a:sym typeface="Calibri"/>
            </a:endParaRPr>
          </a:p>
        </p:txBody>
      </p:sp>
      <p:pic>
        <p:nvPicPr>
          <p:cNvPr id="1033" name="Google Shape;1033;p76"/>
          <p:cNvPicPr preferRelativeResize="0"/>
          <p:nvPr/>
        </p:nvPicPr>
        <p:blipFill rotWithShape="1">
          <a:blip r:embed="rId3">
            <a:alphaModFix/>
          </a:blip>
          <a:srcRect b="4260" l="23070" r="22222" t="3130"/>
          <a:stretch/>
        </p:blipFill>
        <p:spPr>
          <a:xfrm>
            <a:off x="5162075" y="1211500"/>
            <a:ext cx="3519550" cy="2950450"/>
          </a:xfrm>
          <a:prstGeom prst="rect">
            <a:avLst/>
          </a:prstGeom>
          <a:noFill/>
          <a:ln>
            <a:noFill/>
          </a:ln>
          <a:effectLst>
            <a:outerShdw blurRad="57150" rotWithShape="0" algn="bl" dir="5400000" dist="19050">
              <a:srgbClr val="000000">
                <a:alpha val="50000"/>
              </a:srgbClr>
            </a:outerShdw>
          </a:effectLst>
        </p:spPr>
      </p:pic>
      <p:sp>
        <p:nvSpPr>
          <p:cNvPr id="1034" name="Google Shape;1034;p76"/>
          <p:cNvSpPr txBox="1"/>
          <p:nvPr>
            <p:ph idx="1" type="body"/>
          </p:nvPr>
        </p:nvSpPr>
        <p:spPr>
          <a:xfrm>
            <a:off x="141850" y="1258400"/>
            <a:ext cx="4325400" cy="2950500"/>
          </a:xfrm>
          <a:prstGeom prst="rect">
            <a:avLst/>
          </a:prstGeom>
          <a:solidFill>
            <a:srgbClr val="FFFFFF"/>
          </a:solidFill>
        </p:spPr>
        <p:txBody>
          <a:bodyPr anchorCtr="0" anchor="t" bIns="91425" lIns="91425" spcFirstLastPara="1" rIns="91425" wrap="square" tIns="91425">
            <a:noAutofit/>
          </a:bodyPr>
          <a:lstStyle/>
          <a:p>
            <a:pPr indent="-323850" lvl="0" marL="457200" rtl="0" algn="l">
              <a:spcBef>
                <a:spcPts val="0"/>
              </a:spcBef>
              <a:spcAft>
                <a:spcPts val="0"/>
              </a:spcAft>
              <a:buClr>
                <a:srgbClr val="111111"/>
              </a:buClr>
              <a:buSzPts val="1500"/>
              <a:buFont typeface="Calibri"/>
              <a:buChar char="●"/>
            </a:pPr>
            <a:r>
              <a:rPr lang="en" sz="1500">
                <a:solidFill>
                  <a:srgbClr val="111111"/>
                </a:solidFill>
                <a:highlight>
                  <a:srgbClr val="FFFFFF"/>
                </a:highlight>
                <a:latin typeface="Calibri"/>
                <a:ea typeface="Calibri"/>
                <a:cs typeface="Calibri"/>
                <a:sym typeface="Calibri"/>
              </a:rPr>
              <a:t>If our model is too simple and has very few parameters then it may have high bias and low variance.</a:t>
            </a:r>
            <a:endParaRPr sz="1500">
              <a:solidFill>
                <a:srgbClr val="111111"/>
              </a:solidFill>
              <a:highlight>
                <a:srgbClr val="FFFFFF"/>
              </a:highlight>
              <a:latin typeface="Calibri"/>
              <a:ea typeface="Calibri"/>
              <a:cs typeface="Calibri"/>
              <a:sym typeface="Calibri"/>
            </a:endParaRPr>
          </a:p>
          <a:p>
            <a:pPr indent="-323850" lvl="0" marL="457200" rtl="0" algn="l">
              <a:spcBef>
                <a:spcPts val="0"/>
              </a:spcBef>
              <a:spcAft>
                <a:spcPts val="0"/>
              </a:spcAft>
              <a:buClr>
                <a:srgbClr val="111111"/>
              </a:buClr>
              <a:buSzPts val="1500"/>
              <a:buFont typeface="Calibri"/>
              <a:buChar char="●"/>
            </a:pPr>
            <a:r>
              <a:rPr lang="en" sz="1500">
                <a:solidFill>
                  <a:srgbClr val="111111"/>
                </a:solidFill>
                <a:highlight>
                  <a:srgbClr val="FFFFFF"/>
                </a:highlight>
                <a:latin typeface="Calibri"/>
                <a:ea typeface="Calibri"/>
                <a:cs typeface="Calibri"/>
                <a:sym typeface="Calibri"/>
              </a:rPr>
              <a:t>On the other hand if our model has large number of parameters then it’s going to have high variance and low bias. </a:t>
            </a:r>
            <a:endParaRPr sz="1500">
              <a:solidFill>
                <a:srgbClr val="111111"/>
              </a:solidFill>
              <a:highlight>
                <a:srgbClr val="FFFFFF"/>
              </a:highlight>
              <a:latin typeface="Calibri"/>
              <a:ea typeface="Calibri"/>
              <a:cs typeface="Calibri"/>
              <a:sym typeface="Calibri"/>
            </a:endParaRPr>
          </a:p>
          <a:p>
            <a:pPr indent="-323850" lvl="0" marL="457200" rtl="0" algn="l">
              <a:spcBef>
                <a:spcPts val="0"/>
              </a:spcBef>
              <a:spcAft>
                <a:spcPts val="0"/>
              </a:spcAft>
              <a:buClr>
                <a:srgbClr val="111111"/>
              </a:buClr>
              <a:buSzPts val="1500"/>
              <a:buFont typeface="Calibri"/>
              <a:buChar char="●"/>
            </a:pPr>
            <a:r>
              <a:rPr lang="en" sz="1500">
                <a:solidFill>
                  <a:srgbClr val="111111"/>
                </a:solidFill>
                <a:highlight>
                  <a:srgbClr val="FFFFFF"/>
                </a:highlight>
                <a:latin typeface="Calibri"/>
                <a:ea typeface="Calibri"/>
                <a:cs typeface="Calibri"/>
                <a:sym typeface="Calibri"/>
              </a:rPr>
              <a:t>So we need to find the right/good balance without overfitting and underfitting the data. An optimal balance of bias and variance would never overfit or underfit the model</a:t>
            </a:r>
            <a:endParaRPr sz="1500">
              <a:solidFill>
                <a:srgbClr val="111111"/>
              </a:solidFill>
              <a:highlight>
                <a:srgbClr val="FFFFFF"/>
              </a:highlight>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77"/>
          <p:cNvSpPr/>
          <p:nvPr/>
        </p:nvSpPr>
        <p:spPr>
          <a:xfrm>
            <a:off x="226375" y="974100"/>
            <a:ext cx="899100" cy="126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40" name="Google Shape;1040;p77"/>
          <p:cNvGraphicFramePr/>
          <p:nvPr/>
        </p:nvGraphicFramePr>
        <p:xfrm>
          <a:off x="952500" y="1164050"/>
          <a:ext cx="3000000" cy="3000000"/>
        </p:xfrm>
        <a:graphic>
          <a:graphicData uri="http://schemas.openxmlformats.org/drawingml/2006/table">
            <a:tbl>
              <a:tblPr>
                <a:noFill/>
                <a:tableStyleId>{8C42100A-74D7-44DD-8638-7A5452A101F4}</a:tableStyleId>
              </a:tblPr>
              <a:tblGrid>
                <a:gridCol w="3619500"/>
                <a:gridCol w="3619500"/>
              </a:tblGrid>
              <a:tr h="539150">
                <a:tc>
                  <a:txBody>
                    <a:bodyPr/>
                    <a:lstStyle/>
                    <a:p>
                      <a:pPr indent="0" lvl="0" marL="0" rtl="0" algn="ctr">
                        <a:spcBef>
                          <a:spcPts val="0"/>
                        </a:spcBef>
                        <a:spcAft>
                          <a:spcPts val="0"/>
                        </a:spcAft>
                        <a:buNone/>
                      </a:pPr>
                      <a:r>
                        <a:rPr lang="en" sz="2200">
                          <a:latin typeface="Calibri"/>
                          <a:ea typeface="Calibri"/>
                          <a:cs typeface="Calibri"/>
                          <a:sym typeface="Calibri"/>
                        </a:rPr>
                        <a:t>Non-Parametric</a:t>
                      </a:r>
                      <a:endParaRPr sz="2200">
                        <a:latin typeface="Calibri"/>
                        <a:ea typeface="Calibri"/>
                        <a:cs typeface="Calibri"/>
                        <a:sym typeface="Calibri"/>
                      </a:endParaRPr>
                    </a:p>
                  </a:txBody>
                  <a:tcPr marT="91425" marB="91425" marR="91425" marL="91425">
                    <a:solidFill>
                      <a:srgbClr val="F4CCCC"/>
                    </a:solidFill>
                  </a:tcPr>
                </a:tc>
                <a:tc>
                  <a:txBody>
                    <a:bodyPr/>
                    <a:lstStyle/>
                    <a:p>
                      <a:pPr indent="0" lvl="0" marL="0" rtl="0" algn="ctr">
                        <a:spcBef>
                          <a:spcPts val="0"/>
                        </a:spcBef>
                        <a:spcAft>
                          <a:spcPts val="0"/>
                        </a:spcAft>
                        <a:buNone/>
                      </a:pPr>
                      <a:r>
                        <a:rPr lang="en" sz="2200">
                          <a:latin typeface="Calibri"/>
                          <a:ea typeface="Calibri"/>
                          <a:cs typeface="Calibri"/>
                          <a:sym typeface="Calibri"/>
                        </a:rPr>
                        <a:t>Parametric</a:t>
                      </a:r>
                      <a:endParaRPr sz="2200">
                        <a:latin typeface="Calibri"/>
                        <a:ea typeface="Calibri"/>
                        <a:cs typeface="Calibri"/>
                        <a:sym typeface="Calibri"/>
                      </a:endParaRPr>
                    </a:p>
                  </a:txBody>
                  <a:tcPr marT="91425" marB="91425" marR="91425" marL="91425">
                    <a:solidFill>
                      <a:srgbClr val="F4CCCC"/>
                    </a:solidFill>
                  </a:tcPr>
                </a:tc>
              </a:tr>
              <a:tr h="476050">
                <a:tc>
                  <a:txBody>
                    <a:bodyPr/>
                    <a:lstStyle/>
                    <a:p>
                      <a:pPr indent="0" lvl="0" marL="0" rtl="0" algn="l">
                        <a:spcBef>
                          <a:spcPts val="0"/>
                        </a:spcBef>
                        <a:spcAft>
                          <a:spcPts val="0"/>
                        </a:spcAft>
                        <a:buNone/>
                      </a:pPr>
                      <a:r>
                        <a:rPr lang="en">
                          <a:latin typeface="Calibri"/>
                          <a:ea typeface="Calibri"/>
                          <a:cs typeface="Calibri"/>
                          <a:sym typeface="Calibri"/>
                        </a:rPr>
                        <a:t>Does not make any assumption about the distribution. They are also called </a:t>
                      </a:r>
                      <a:r>
                        <a:rPr b="1" i="1" lang="en">
                          <a:latin typeface="Calibri"/>
                          <a:ea typeface="Calibri"/>
                          <a:cs typeface="Calibri"/>
                          <a:sym typeface="Calibri"/>
                        </a:rPr>
                        <a:t>‘Distribution Free Tests’</a:t>
                      </a:r>
                      <a:r>
                        <a:rPr i="1" lang="en">
                          <a:latin typeface="Calibri"/>
                          <a:ea typeface="Calibri"/>
                          <a:cs typeface="Calibri"/>
                          <a:sym typeface="Calibri"/>
                        </a:rPr>
                        <a:t>.</a:t>
                      </a:r>
                      <a:endParaRPr i="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Makes Assumptions about the distribution of the data. Assumes </a:t>
                      </a:r>
                      <a:r>
                        <a:rPr b="1" lang="en">
                          <a:latin typeface="Calibri"/>
                          <a:ea typeface="Calibri"/>
                          <a:cs typeface="Calibri"/>
                          <a:sym typeface="Calibri"/>
                        </a:rPr>
                        <a:t>Normally distributed data</a:t>
                      </a:r>
                      <a:endParaRPr b="1">
                        <a:latin typeface="Calibri"/>
                        <a:ea typeface="Calibri"/>
                        <a:cs typeface="Calibri"/>
                        <a:sym typeface="Calibri"/>
                      </a:endParaRPr>
                    </a:p>
                  </a:txBody>
                  <a:tcPr marT="91425" marB="91425" marR="91425" marL="91425"/>
                </a:tc>
              </a:tr>
              <a:tr h="460275">
                <a:tc>
                  <a:txBody>
                    <a:bodyPr/>
                    <a:lstStyle/>
                    <a:p>
                      <a:pPr indent="0" lvl="0" marL="0" rtl="0" algn="l">
                        <a:spcBef>
                          <a:spcPts val="0"/>
                        </a:spcBef>
                        <a:spcAft>
                          <a:spcPts val="0"/>
                        </a:spcAft>
                        <a:buNone/>
                      </a:pPr>
                      <a:r>
                        <a:rPr lang="en">
                          <a:solidFill>
                            <a:schemeClr val="dk2"/>
                          </a:solidFill>
                          <a:latin typeface="Calibri"/>
                          <a:ea typeface="Calibri"/>
                          <a:cs typeface="Calibri"/>
                          <a:sym typeface="Calibri"/>
                        </a:rPr>
                        <a:t>Used for data that are </a:t>
                      </a:r>
                      <a:r>
                        <a:rPr b="1" lang="en">
                          <a:solidFill>
                            <a:schemeClr val="dk2"/>
                          </a:solidFill>
                          <a:latin typeface="Calibri"/>
                          <a:ea typeface="Calibri"/>
                          <a:cs typeface="Calibri"/>
                          <a:sym typeface="Calibri"/>
                        </a:rPr>
                        <a:t>other than Normal distribution</a:t>
                      </a:r>
                      <a:endParaRPr b="1">
                        <a:solidFill>
                          <a:schemeClr val="dk2"/>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Used in the data that is </a:t>
                      </a:r>
                      <a:r>
                        <a:rPr b="1" lang="en">
                          <a:latin typeface="Calibri"/>
                          <a:ea typeface="Calibri"/>
                          <a:cs typeface="Calibri"/>
                          <a:sym typeface="Calibri"/>
                        </a:rPr>
                        <a:t>Normally distributed</a:t>
                      </a:r>
                      <a:endParaRPr b="1">
                        <a:latin typeface="Calibri"/>
                        <a:ea typeface="Calibri"/>
                        <a:cs typeface="Calibri"/>
                        <a:sym typeface="Calibri"/>
                      </a:endParaRPr>
                    </a:p>
                  </a:txBody>
                  <a:tcPr marT="91425" marB="91425" marR="91425" marL="91425"/>
                </a:tc>
              </a:tr>
              <a:tr h="507600">
                <a:tc>
                  <a:txBody>
                    <a:bodyPr/>
                    <a:lstStyle/>
                    <a:p>
                      <a:pPr indent="-317500" lvl="0" marL="457200" rtl="0" algn="l">
                        <a:spcBef>
                          <a:spcPts val="0"/>
                        </a:spcBef>
                        <a:spcAft>
                          <a:spcPts val="0"/>
                        </a:spcAft>
                        <a:buClr>
                          <a:schemeClr val="dk2"/>
                        </a:buClr>
                        <a:buSzPts val="1400"/>
                        <a:buFont typeface="Source Code Pro"/>
                        <a:buChar char="●"/>
                      </a:pPr>
                      <a:r>
                        <a:rPr lang="en">
                          <a:solidFill>
                            <a:schemeClr val="dk2"/>
                          </a:solidFill>
                          <a:highlight>
                            <a:srgbClr val="FFFFFF"/>
                          </a:highlight>
                          <a:latin typeface="Calibri"/>
                          <a:ea typeface="Calibri"/>
                          <a:cs typeface="Calibri"/>
                          <a:sym typeface="Calibri"/>
                        </a:rPr>
                        <a:t>Deals with </a:t>
                      </a:r>
                      <a:r>
                        <a:rPr b="1" lang="en">
                          <a:solidFill>
                            <a:schemeClr val="dk2"/>
                          </a:solidFill>
                          <a:highlight>
                            <a:srgbClr val="FFFFFF"/>
                          </a:highlight>
                          <a:latin typeface="Calibri"/>
                          <a:ea typeface="Calibri"/>
                          <a:cs typeface="Calibri"/>
                          <a:sym typeface="Calibri"/>
                        </a:rPr>
                        <a:t>Medians</a:t>
                      </a:r>
                      <a:endParaRPr b="1">
                        <a:solidFill>
                          <a:schemeClr val="dk2"/>
                        </a:solidFill>
                        <a:highlight>
                          <a:srgbClr val="FFFFFF"/>
                        </a:highlight>
                        <a:latin typeface="Calibri"/>
                        <a:ea typeface="Calibri"/>
                        <a:cs typeface="Calibri"/>
                        <a:sym typeface="Calibri"/>
                      </a:endParaRPr>
                    </a:p>
                    <a:p>
                      <a:pPr indent="-317500" lvl="0" marL="457200" rtl="0" algn="l">
                        <a:spcBef>
                          <a:spcPts val="0"/>
                        </a:spcBef>
                        <a:spcAft>
                          <a:spcPts val="0"/>
                        </a:spcAft>
                        <a:buClr>
                          <a:schemeClr val="dk2"/>
                        </a:buClr>
                        <a:buSzPts val="1400"/>
                        <a:buFont typeface="Source Code Pro"/>
                        <a:buChar char="●"/>
                      </a:pPr>
                      <a:r>
                        <a:rPr lang="en">
                          <a:solidFill>
                            <a:schemeClr val="dk2"/>
                          </a:solidFill>
                          <a:highlight>
                            <a:srgbClr val="FFFFFF"/>
                          </a:highlight>
                          <a:latin typeface="Calibri"/>
                          <a:ea typeface="Calibri"/>
                          <a:cs typeface="Calibri"/>
                          <a:sym typeface="Calibri"/>
                        </a:rPr>
                        <a:t>Used when </a:t>
                      </a:r>
                      <a:r>
                        <a:rPr b="1" lang="en">
                          <a:solidFill>
                            <a:schemeClr val="dk2"/>
                          </a:solidFill>
                          <a:highlight>
                            <a:srgbClr val="FFFFFF"/>
                          </a:highlight>
                          <a:latin typeface="Calibri"/>
                          <a:ea typeface="Calibri"/>
                          <a:cs typeface="Calibri"/>
                          <a:sym typeface="Calibri"/>
                        </a:rPr>
                        <a:t>Sample size is small</a:t>
                      </a:r>
                      <a:endParaRPr b="1">
                        <a:solidFill>
                          <a:schemeClr val="dk2"/>
                        </a:solidFill>
                        <a:highlight>
                          <a:srgbClr val="FFFFFF"/>
                        </a:highlight>
                        <a:latin typeface="Calibri"/>
                        <a:ea typeface="Calibri"/>
                        <a:cs typeface="Calibri"/>
                        <a:sym typeface="Calibri"/>
                      </a:endParaRPr>
                    </a:p>
                    <a:p>
                      <a:pPr indent="-317500" lvl="0" marL="457200" rtl="0" algn="l">
                        <a:spcBef>
                          <a:spcPts val="0"/>
                        </a:spcBef>
                        <a:spcAft>
                          <a:spcPts val="0"/>
                        </a:spcAft>
                        <a:buClr>
                          <a:schemeClr val="dk2"/>
                        </a:buClr>
                        <a:buSzPts val="1400"/>
                        <a:buFont typeface="Source Code Pro"/>
                        <a:buChar char="●"/>
                      </a:pPr>
                      <a:r>
                        <a:rPr lang="en">
                          <a:solidFill>
                            <a:schemeClr val="dk2"/>
                          </a:solidFill>
                          <a:highlight>
                            <a:srgbClr val="FFFFFF"/>
                          </a:highlight>
                          <a:latin typeface="Calibri"/>
                          <a:ea typeface="Calibri"/>
                          <a:cs typeface="Calibri"/>
                          <a:sym typeface="Calibri"/>
                        </a:rPr>
                        <a:t>Used with </a:t>
                      </a:r>
                      <a:r>
                        <a:rPr b="1" lang="en">
                          <a:solidFill>
                            <a:schemeClr val="dk2"/>
                          </a:solidFill>
                          <a:highlight>
                            <a:srgbClr val="FFFFFF"/>
                          </a:highlight>
                          <a:latin typeface="Calibri"/>
                          <a:ea typeface="Calibri"/>
                          <a:cs typeface="Calibri"/>
                          <a:sym typeface="Calibri"/>
                        </a:rPr>
                        <a:t>Ordinal</a:t>
                      </a:r>
                      <a:r>
                        <a:rPr lang="en">
                          <a:solidFill>
                            <a:schemeClr val="dk2"/>
                          </a:solidFill>
                          <a:highlight>
                            <a:srgbClr val="FFFFFF"/>
                          </a:highlight>
                          <a:latin typeface="Calibri"/>
                          <a:ea typeface="Calibri"/>
                          <a:cs typeface="Calibri"/>
                          <a:sym typeface="Calibri"/>
                        </a:rPr>
                        <a:t> or </a:t>
                      </a:r>
                      <a:r>
                        <a:rPr b="1" lang="en">
                          <a:solidFill>
                            <a:schemeClr val="dk2"/>
                          </a:solidFill>
                          <a:highlight>
                            <a:srgbClr val="FFFFFF"/>
                          </a:highlight>
                          <a:latin typeface="Calibri"/>
                          <a:ea typeface="Calibri"/>
                          <a:cs typeface="Calibri"/>
                          <a:sym typeface="Calibri"/>
                        </a:rPr>
                        <a:t>Ranked</a:t>
                      </a:r>
                      <a:r>
                        <a:rPr lang="en">
                          <a:solidFill>
                            <a:schemeClr val="dk2"/>
                          </a:solidFill>
                          <a:highlight>
                            <a:srgbClr val="FFFFFF"/>
                          </a:highlight>
                          <a:latin typeface="Calibri"/>
                          <a:ea typeface="Calibri"/>
                          <a:cs typeface="Calibri"/>
                          <a:sym typeface="Calibri"/>
                        </a:rPr>
                        <a:t> data</a:t>
                      </a:r>
                      <a:endParaRPr>
                        <a:solidFill>
                          <a:schemeClr val="dk2"/>
                        </a:solidFill>
                        <a:highlight>
                          <a:srgbClr val="FFFFFF"/>
                        </a:highlight>
                        <a:latin typeface="Calibri"/>
                        <a:ea typeface="Calibri"/>
                        <a:cs typeface="Calibri"/>
                        <a:sym typeface="Calibri"/>
                      </a:endParaRPr>
                    </a:p>
                    <a:p>
                      <a:pPr indent="-317500" lvl="0" marL="457200" rtl="0" algn="l">
                        <a:spcBef>
                          <a:spcPts val="0"/>
                        </a:spcBef>
                        <a:spcAft>
                          <a:spcPts val="0"/>
                        </a:spcAft>
                        <a:buClr>
                          <a:schemeClr val="dk2"/>
                        </a:buClr>
                        <a:buSzPts val="1400"/>
                        <a:buFont typeface="Source Code Pro"/>
                        <a:buChar char="●"/>
                      </a:pPr>
                      <a:r>
                        <a:rPr lang="en">
                          <a:solidFill>
                            <a:schemeClr val="dk2"/>
                          </a:solidFill>
                          <a:highlight>
                            <a:srgbClr val="FFFFFF"/>
                          </a:highlight>
                          <a:latin typeface="Calibri"/>
                          <a:ea typeface="Calibri"/>
                          <a:cs typeface="Calibri"/>
                          <a:sym typeface="Calibri"/>
                        </a:rPr>
                        <a:t>Presence of </a:t>
                      </a:r>
                      <a:r>
                        <a:rPr b="1" lang="en">
                          <a:solidFill>
                            <a:schemeClr val="dk2"/>
                          </a:solidFill>
                          <a:highlight>
                            <a:srgbClr val="FFFFFF"/>
                          </a:highlight>
                          <a:latin typeface="Calibri"/>
                          <a:ea typeface="Calibri"/>
                          <a:cs typeface="Calibri"/>
                          <a:sym typeface="Calibri"/>
                        </a:rPr>
                        <a:t>outliers</a:t>
                      </a:r>
                      <a:endParaRPr b="1">
                        <a:solidFill>
                          <a:schemeClr val="dk2"/>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a:solidFill>
                          <a:schemeClr val="dk2"/>
                        </a:solidFill>
                        <a:highlight>
                          <a:srgbClr val="FFFFFF"/>
                        </a:highlight>
                        <a:latin typeface="Calibri"/>
                        <a:ea typeface="Calibri"/>
                        <a:cs typeface="Calibri"/>
                        <a:sym typeface="Calibri"/>
                      </a:endParaRPr>
                    </a:p>
                  </a:txBody>
                  <a:tcPr marT="91425" marB="91425" marR="91425" marL="91425"/>
                </a:tc>
                <a:tc>
                  <a:txBody>
                    <a:bodyPr/>
                    <a:lstStyle/>
                    <a:p>
                      <a:pPr indent="-317500" lvl="0" marL="457200" rtl="0" algn="l">
                        <a:spcBef>
                          <a:spcPts val="0"/>
                        </a:spcBef>
                        <a:spcAft>
                          <a:spcPts val="0"/>
                        </a:spcAft>
                        <a:buSzPts val="1400"/>
                        <a:buFont typeface="Source Code Pro"/>
                        <a:buChar char="●"/>
                      </a:pPr>
                      <a:r>
                        <a:rPr lang="en">
                          <a:latin typeface="Calibri"/>
                          <a:ea typeface="Calibri"/>
                          <a:cs typeface="Calibri"/>
                          <a:sym typeface="Calibri"/>
                        </a:rPr>
                        <a:t>Deals with </a:t>
                      </a:r>
                      <a:r>
                        <a:rPr b="1" lang="en">
                          <a:latin typeface="Calibri"/>
                          <a:ea typeface="Calibri"/>
                          <a:cs typeface="Calibri"/>
                          <a:sym typeface="Calibri"/>
                        </a:rPr>
                        <a:t>Means</a:t>
                      </a:r>
                      <a:r>
                        <a:rPr lang="en">
                          <a:latin typeface="Calibri"/>
                          <a:ea typeface="Calibri"/>
                          <a:cs typeface="Calibri"/>
                          <a:sym typeface="Calibri"/>
                        </a:rPr>
                        <a:t> and </a:t>
                      </a:r>
                      <a:r>
                        <a:rPr b="1" lang="en">
                          <a:latin typeface="Calibri"/>
                          <a:ea typeface="Calibri"/>
                          <a:cs typeface="Calibri"/>
                          <a:sym typeface="Calibri"/>
                        </a:rPr>
                        <a:t>Variance</a:t>
                      </a:r>
                      <a:r>
                        <a:rPr lang="en">
                          <a:latin typeface="Calibri"/>
                          <a:ea typeface="Calibri"/>
                          <a:cs typeface="Calibri"/>
                          <a:sym typeface="Calibri"/>
                        </a:rPr>
                        <a:t>.</a:t>
                      </a:r>
                      <a:endParaRPr>
                        <a:latin typeface="Calibri"/>
                        <a:ea typeface="Calibri"/>
                        <a:cs typeface="Calibri"/>
                        <a:sym typeface="Calibri"/>
                      </a:endParaRPr>
                    </a:p>
                    <a:p>
                      <a:pPr indent="-317500" lvl="0" marL="457200" rtl="0" algn="l">
                        <a:spcBef>
                          <a:spcPts val="0"/>
                        </a:spcBef>
                        <a:spcAft>
                          <a:spcPts val="0"/>
                        </a:spcAft>
                        <a:buSzPts val="1400"/>
                        <a:buFont typeface="Source Code Pro"/>
                        <a:buChar char="●"/>
                      </a:pPr>
                      <a:r>
                        <a:rPr lang="en">
                          <a:latin typeface="Calibri"/>
                          <a:ea typeface="Calibri"/>
                          <a:cs typeface="Calibri"/>
                          <a:sym typeface="Calibri"/>
                        </a:rPr>
                        <a:t>Used to </a:t>
                      </a:r>
                      <a:r>
                        <a:rPr b="1" lang="en">
                          <a:latin typeface="Calibri"/>
                          <a:ea typeface="Calibri"/>
                          <a:cs typeface="Calibri"/>
                          <a:sym typeface="Calibri"/>
                        </a:rPr>
                        <a:t>estimate at least one ‘Population Parameter’</a:t>
                      </a:r>
                      <a:r>
                        <a:rPr lang="en">
                          <a:latin typeface="Calibri"/>
                          <a:ea typeface="Calibri"/>
                          <a:cs typeface="Calibri"/>
                          <a:sym typeface="Calibri"/>
                        </a:rPr>
                        <a:t> (Mean or S.D.) from the Sample Statistic (Sample mean or Sample S.D.)</a:t>
                      </a:r>
                      <a:endParaRPr>
                        <a:latin typeface="Calibri"/>
                        <a:ea typeface="Calibri"/>
                        <a:cs typeface="Calibri"/>
                        <a:sym typeface="Calibri"/>
                      </a:endParaRPr>
                    </a:p>
                  </a:txBody>
                  <a:tcPr marT="91425" marB="91425" marR="91425" marL="91425"/>
                </a:tc>
              </a:tr>
            </a:tbl>
          </a:graphicData>
        </a:graphic>
      </p:graphicFrame>
      <p:sp>
        <p:nvSpPr>
          <p:cNvPr id="1041" name="Google Shape;1041;p77"/>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Non-Parametric </a:t>
            </a:r>
            <a:r>
              <a:rPr i="1" lang="en">
                <a:latin typeface="Calibri"/>
                <a:ea typeface="Calibri"/>
                <a:cs typeface="Calibri"/>
                <a:sym typeface="Calibri"/>
              </a:rPr>
              <a:t>vs </a:t>
            </a:r>
            <a:r>
              <a:rPr lang="en">
                <a:latin typeface="Calibri"/>
                <a:ea typeface="Calibri"/>
                <a:cs typeface="Calibri"/>
                <a:sym typeface="Calibri"/>
              </a:rPr>
              <a:t>Parametric Tests (1)</a:t>
            </a:r>
            <a:endParaRPr>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78"/>
          <p:cNvSpPr/>
          <p:nvPr/>
        </p:nvSpPr>
        <p:spPr>
          <a:xfrm>
            <a:off x="302575" y="974100"/>
            <a:ext cx="899100" cy="126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47" name="Google Shape;1047;p78"/>
          <p:cNvGraphicFramePr/>
          <p:nvPr/>
        </p:nvGraphicFramePr>
        <p:xfrm>
          <a:off x="952500" y="1164050"/>
          <a:ext cx="3000000" cy="3000000"/>
        </p:xfrm>
        <a:graphic>
          <a:graphicData uri="http://schemas.openxmlformats.org/drawingml/2006/table">
            <a:tbl>
              <a:tblPr>
                <a:noFill/>
                <a:tableStyleId>{8C42100A-74D7-44DD-8638-7A5452A101F4}</a:tableStyleId>
              </a:tblPr>
              <a:tblGrid>
                <a:gridCol w="3619500"/>
                <a:gridCol w="3619500"/>
              </a:tblGrid>
              <a:tr h="515300">
                <a:tc>
                  <a:txBody>
                    <a:bodyPr/>
                    <a:lstStyle/>
                    <a:p>
                      <a:pPr indent="0" lvl="0" marL="0" rtl="0" algn="ctr">
                        <a:spcBef>
                          <a:spcPts val="0"/>
                        </a:spcBef>
                        <a:spcAft>
                          <a:spcPts val="0"/>
                        </a:spcAft>
                        <a:buNone/>
                      </a:pPr>
                      <a:r>
                        <a:rPr lang="en" sz="2200">
                          <a:latin typeface="Calibri"/>
                          <a:ea typeface="Calibri"/>
                          <a:cs typeface="Calibri"/>
                          <a:sym typeface="Calibri"/>
                        </a:rPr>
                        <a:t>Non-Parametric</a:t>
                      </a:r>
                      <a:endParaRPr sz="2200">
                        <a:latin typeface="Calibri"/>
                        <a:ea typeface="Calibri"/>
                        <a:cs typeface="Calibri"/>
                        <a:sym typeface="Calibri"/>
                      </a:endParaRPr>
                    </a:p>
                  </a:txBody>
                  <a:tcPr marT="91425" marB="91425" marR="91425" marL="91425">
                    <a:solidFill>
                      <a:srgbClr val="F4CCCC"/>
                    </a:solidFill>
                  </a:tcPr>
                </a:tc>
                <a:tc>
                  <a:txBody>
                    <a:bodyPr/>
                    <a:lstStyle/>
                    <a:p>
                      <a:pPr indent="0" lvl="0" marL="0" rtl="0" algn="ctr">
                        <a:spcBef>
                          <a:spcPts val="0"/>
                        </a:spcBef>
                        <a:spcAft>
                          <a:spcPts val="0"/>
                        </a:spcAft>
                        <a:buNone/>
                      </a:pPr>
                      <a:r>
                        <a:rPr lang="en" sz="2200">
                          <a:latin typeface="Calibri"/>
                          <a:ea typeface="Calibri"/>
                          <a:cs typeface="Calibri"/>
                          <a:sym typeface="Calibri"/>
                        </a:rPr>
                        <a:t>Parametric</a:t>
                      </a:r>
                      <a:endParaRPr sz="2200">
                        <a:latin typeface="Calibri"/>
                        <a:ea typeface="Calibri"/>
                        <a:cs typeface="Calibri"/>
                        <a:sym typeface="Calibri"/>
                      </a:endParaRPr>
                    </a:p>
                  </a:txBody>
                  <a:tcPr marT="91425" marB="91425" marR="91425" marL="91425">
                    <a:solidFill>
                      <a:srgbClr val="F4CCCC"/>
                    </a:solidFill>
                  </a:tcPr>
                </a:tc>
              </a:tr>
              <a:tr h="786525">
                <a:tc>
                  <a:txBody>
                    <a:bodyPr/>
                    <a:lstStyle/>
                    <a:p>
                      <a:pPr indent="0" lvl="0" marL="0" rtl="0" algn="l">
                        <a:spcBef>
                          <a:spcPts val="0"/>
                        </a:spcBef>
                        <a:spcAft>
                          <a:spcPts val="0"/>
                        </a:spcAft>
                        <a:buNone/>
                      </a:pPr>
                      <a:r>
                        <a:rPr lang="en">
                          <a:latin typeface="Calibri"/>
                          <a:ea typeface="Calibri"/>
                          <a:cs typeface="Calibri"/>
                          <a:sym typeface="Calibri"/>
                        </a:rPr>
                        <a:t>Data is </a:t>
                      </a:r>
                      <a:r>
                        <a:rPr b="1" lang="en">
                          <a:latin typeface="Calibri"/>
                          <a:ea typeface="Calibri"/>
                          <a:cs typeface="Calibri"/>
                          <a:sym typeface="Calibri"/>
                        </a:rPr>
                        <a:t>Categorical</a:t>
                      </a:r>
                      <a:r>
                        <a:rPr lang="en">
                          <a:latin typeface="Calibri"/>
                          <a:ea typeface="Calibri"/>
                          <a:cs typeface="Calibri"/>
                          <a:sym typeface="Calibri"/>
                        </a:rPr>
                        <a:t> (Nominal or Ordinal)</a:t>
                      </a:r>
                      <a:endParaRPr i="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Data is on the </a:t>
                      </a:r>
                      <a:r>
                        <a:rPr b="1" lang="en">
                          <a:latin typeface="Calibri"/>
                          <a:ea typeface="Calibri"/>
                          <a:cs typeface="Calibri"/>
                          <a:sym typeface="Calibri"/>
                        </a:rPr>
                        <a:t>Continuous Scale</a:t>
                      </a:r>
                      <a:r>
                        <a:rPr lang="en">
                          <a:latin typeface="Calibri"/>
                          <a:ea typeface="Calibri"/>
                          <a:cs typeface="Calibri"/>
                          <a:sym typeface="Calibri"/>
                        </a:rPr>
                        <a:t> of measurement (interval or Ratio)</a:t>
                      </a:r>
                      <a:endParaRPr>
                        <a:latin typeface="Calibri"/>
                        <a:ea typeface="Calibri"/>
                        <a:cs typeface="Calibri"/>
                        <a:sym typeface="Calibri"/>
                      </a:endParaRPr>
                    </a:p>
                  </a:txBody>
                  <a:tcPr marT="91425" marB="91425" marR="91425" marL="91425"/>
                </a:tc>
              </a:tr>
              <a:tr h="1194350">
                <a:tc>
                  <a:txBody>
                    <a:bodyPr/>
                    <a:lstStyle/>
                    <a:p>
                      <a:pPr indent="0" lvl="0" marL="0" rtl="0" algn="l">
                        <a:spcBef>
                          <a:spcPts val="0"/>
                        </a:spcBef>
                        <a:spcAft>
                          <a:spcPts val="0"/>
                        </a:spcAft>
                        <a:buNone/>
                      </a:pPr>
                      <a:r>
                        <a:rPr b="1" lang="en">
                          <a:solidFill>
                            <a:schemeClr val="dk2"/>
                          </a:solidFill>
                          <a:latin typeface="Calibri"/>
                          <a:ea typeface="Calibri"/>
                          <a:cs typeface="Calibri"/>
                          <a:sym typeface="Calibri"/>
                        </a:rPr>
                        <a:t>No knowledge about the population or its Parameters</a:t>
                      </a:r>
                      <a:r>
                        <a:rPr lang="en">
                          <a:solidFill>
                            <a:schemeClr val="dk2"/>
                          </a:solidFill>
                          <a:latin typeface="Calibri"/>
                          <a:ea typeface="Calibri"/>
                          <a:cs typeface="Calibri"/>
                          <a:sym typeface="Calibri"/>
                        </a:rPr>
                        <a:t> and still it is required to test the Hypothesis of the Population</a:t>
                      </a:r>
                      <a:endParaRPr>
                        <a:solidFill>
                          <a:schemeClr val="dk2"/>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
                          <a:latin typeface="Calibri"/>
                          <a:ea typeface="Calibri"/>
                          <a:cs typeface="Calibri"/>
                          <a:sym typeface="Calibri"/>
                        </a:rPr>
                        <a:t>Information about the Population is completely known</a:t>
                      </a:r>
                      <a:r>
                        <a:rPr lang="en">
                          <a:latin typeface="Calibri"/>
                          <a:ea typeface="Calibri"/>
                          <a:cs typeface="Calibri"/>
                          <a:sym typeface="Calibri"/>
                        </a:rPr>
                        <a:t> by means of Population parameters. Thus the statistic test is called Parametric test</a:t>
                      </a:r>
                      <a:endParaRPr>
                        <a:latin typeface="Calibri"/>
                        <a:ea typeface="Calibri"/>
                        <a:cs typeface="Calibri"/>
                        <a:sym typeface="Calibri"/>
                      </a:endParaRPr>
                    </a:p>
                  </a:txBody>
                  <a:tcPr marT="91425" marB="91425" marR="91425" marL="91425"/>
                </a:tc>
              </a:tr>
              <a:tr h="941500">
                <a:tc>
                  <a:txBody>
                    <a:bodyPr/>
                    <a:lstStyle/>
                    <a:p>
                      <a:pPr indent="0" lvl="0" marL="0" rtl="0" algn="l">
                        <a:spcBef>
                          <a:spcPts val="0"/>
                        </a:spcBef>
                        <a:spcAft>
                          <a:spcPts val="0"/>
                        </a:spcAft>
                        <a:buNone/>
                      </a:pPr>
                      <a:r>
                        <a:rPr b="1" lang="en">
                          <a:solidFill>
                            <a:schemeClr val="dk2"/>
                          </a:solidFill>
                          <a:highlight>
                            <a:srgbClr val="FFFFFF"/>
                          </a:highlight>
                          <a:latin typeface="Calibri"/>
                          <a:ea typeface="Calibri"/>
                          <a:cs typeface="Calibri"/>
                          <a:sym typeface="Calibri"/>
                        </a:rPr>
                        <a:t>H0</a:t>
                      </a:r>
                      <a:r>
                        <a:rPr lang="en">
                          <a:solidFill>
                            <a:schemeClr val="dk2"/>
                          </a:solidFill>
                          <a:highlight>
                            <a:srgbClr val="FFFFFF"/>
                          </a:highlight>
                          <a:latin typeface="Calibri"/>
                          <a:ea typeface="Calibri"/>
                          <a:cs typeface="Calibri"/>
                          <a:sym typeface="Calibri"/>
                        </a:rPr>
                        <a:t> is </a:t>
                      </a:r>
                      <a:r>
                        <a:rPr b="1" lang="en">
                          <a:solidFill>
                            <a:schemeClr val="dk2"/>
                          </a:solidFill>
                          <a:highlight>
                            <a:srgbClr val="FFFFFF"/>
                          </a:highlight>
                          <a:latin typeface="Calibri"/>
                          <a:ea typeface="Calibri"/>
                          <a:cs typeface="Calibri"/>
                          <a:sym typeface="Calibri"/>
                        </a:rPr>
                        <a:t>free from population parameters</a:t>
                      </a:r>
                      <a:endParaRPr b="1">
                        <a:solidFill>
                          <a:schemeClr val="dk2"/>
                        </a:solidFill>
                        <a:highlight>
                          <a:srgbClr val="FFFFFF"/>
                        </a:highlight>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
                          <a:latin typeface="Calibri"/>
                          <a:ea typeface="Calibri"/>
                          <a:cs typeface="Calibri"/>
                          <a:sym typeface="Calibri"/>
                        </a:rPr>
                        <a:t>H0</a:t>
                      </a:r>
                      <a:r>
                        <a:rPr lang="en">
                          <a:latin typeface="Calibri"/>
                          <a:ea typeface="Calibri"/>
                          <a:cs typeface="Calibri"/>
                          <a:sym typeface="Calibri"/>
                        </a:rPr>
                        <a:t> is </a:t>
                      </a:r>
                      <a:r>
                        <a:rPr b="1" lang="en">
                          <a:latin typeface="Calibri"/>
                          <a:ea typeface="Calibri"/>
                          <a:cs typeface="Calibri"/>
                          <a:sym typeface="Calibri"/>
                        </a:rPr>
                        <a:t>made on the Parameters</a:t>
                      </a:r>
                      <a:r>
                        <a:rPr lang="en">
                          <a:latin typeface="Calibri"/>
                          <a:ea typeface="Calibri"/>
                          <a:cs typeface="Calibri"/>
                          <a:sym typeface="Calibri"/>
                        </a:rPr>
                        <a:t> of the population distribution</a:t>
                      </a:r>
                      <a:endParaRPr>
                        <a:latin typeface="Calibri"/>
                        <a:ea typeface="Calibri"/>
                        <a:cs typeface="Calibri"/>
                        <a:sym typeface="Calibri"/>
                      </a:endParaRPr>
                    </a:p>
                  </a:txBody>
                  <a:tcPr marT="91425" marB="91425" marR="91425" marL="91425"/>
                </a:tc>
              </a:tr>
            </a:tbl>
          </a:graphicData>
        </a:graphic>
      </p:graphicFrame>
      <p:sp>
        <p:nvSpPr>
          <p:cNvPr id="1048" name="Google Shape;1048;p78"/>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Non-Parametric </a:t>
            </a:r>
            <a:r>
              <a:rPr i="1" lang="en">
                <a:latin typeface="Calibri"/>
                <a:ea typeface="Calibri"/>
                <a:cs typeface="Calibri"/>
                <a:sym typeface="Calibri"/>
              </a:rPr>
              <a:t>vs </a:t>
            </a:r>
            <a:r>
              <a:rPr lang="en">
                <a:latin typeface="Calibri"/>
                <a:ea typeface="Calibri"/>
                <a:cs typeface="Calibri"/>
                <a:sym typeface="Calibri"/>
              </a:rPr>
              <a:t>Parametric Tests (2)</a:t>
            </a:r>
            <a:endParaRPr>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79"/>
          <p:cNvSpPr/>
          <p:nvPr/>
        </p:nvSpPr>
        <p:spPr>
          <a:xfrm>
            <a:off x="302575" y="897900"/>
            <a:ext cx="899100" cy="126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54" name="Google Shape;1054;p79"/>
          <p:cNvGraphicFramePr/>
          <p:nvPr/>
        </p:nvGraphicFramePr>
        <p:xfrm>
          <a:off x="952500" y="1164050"/>
          <a:ext cx="3000000" cy="3000000"/>
        </p:xfrm>
        <a:graphic>
          <a:graphicData uri="http://schemas.openxmlformats.org/drawingml/2006/table">
            <a:tbl>
              <a:tblPr>
                <a:noFill/>
                <a:tableStyleId>{8C42100A-74D7-44DD-8638-7A5452A101F4}</a:tableStyleId>
              </a:tblPr>
              <a:tblGrid>
                <a:gridCol w="3619500"/>
                <a:gridCol w="3619500"/>
              </a:tblGrid>
              <a:tr h="539150">
                <a:tc>
                  <a:txBody>
                    <a:bodyPr/>
                    <a:lstStyle/>
                    <a:p>
                      <a:pPr indent="0" lvl="0" marL="0" rtl="0" algn="ctr">
                        <a:spcBef>
                          <a:spcPts val="0"/>
                        </a:spcBef>
                        <a:spcAft>
                          <a:spcPts val="0"/>
                        </a:spcAft>
                        <a:buNone/>
                      </a:pPr>
                      <a:r>
                        <a:rPr lang="en" sz="2200">
                          <a:latin typeface="Calibri"/>
                          <a:ea typeface="Calibri"/>
                          <a:cs typeface="Calibri"/>
                          <a:sym typeface="Calibri"/>
                        </a:rPr>
                        <a:t>Non-Parametric</a:t>
                      </a:r>
                      <a:endParaRPr sz="2200">
                        <a:latin typeface="Calibri"/>
                        <a:ea typeface="Calibri"/>
                        <a:cs typeface="Calibri"/>
                        <a:sym typeface="Calibri"/>
                      </a:endParaRPr>
                    </a:p>
                  </a:txBody>
                  <a:tcPr marT="91425" marB="91425" marR="91425" marL="91425">
                    <a:solidFill>
                      <a:srgbClr val="F4CCCC"/>
                    </a:solidFill>
                  </a:tcPr>
                </a:tc>
                <a:tc>
                  <a:txBody>
                    <a:bodyPr/>
                    <a:lstStyle/>
                    <a:p>
                      <a:pPr indent="0" lvl="0" marL="0" rtl="0" algn="ctr">
                        <a:spcBef>
                          <a:spcPts val="0"/>
                        </a:spcBef>
                        <a:spcAft>
                          <a:spcPts val="0"/>
                        </a:spcAft>
                        <a:buNone/>
                      </a:pPr>
                      <a:r>
                        <a:rPr lang="en" sz="2200">
                          <a:latin typeface="Calibri"/>
                          <a:ea typeface="Calibri"/>
                          <a:cs typeface="Calibri"/>
                          <a:sym typeface="Calibri"/>
                        </a:rPr>
                        <a:t>Parametric</a:t>
                      </a:r>
                      <a:endParaRPr sz="2200">
                        <a:latin typeface="Calibri"/>
                        <a:ea typeface="Calibri"/>
                        <a:cs typeface="Calibri"/>
                        <a:sym typeface="Calibri"/>
                      </a:endParaRPr>
                    </a:p>
                  </a:txBody>
                  <a:tcPr marT="91425" marB="91425" marR="91425" marL="91425">
                    <a:solidFill>
                      <a:srgbClr val="F4CCCC"/>
                    </a:solidFill>
                  </a:tcPr>
                </a:tc>
              </a:tr>
              <a:tr h="476050">
                <a:tc>
                  <a:txBody>
                    <a:bodyPr/>
                    <a:lstStyle/>
                    <a:p>
                      <a:pPr indent="0" lvl="0" marL="0" rtl="0" algn="l">
                        <a:spcBef>
                          <a:spcPts val="0"/>
                        </a:spcBef>
                        <a:spcAft>
                          <a:spcPts val="0"/>
                        </a:spcAft>
                        <a:buNone/>
                      </a:pPr>
                      <a:r>
                        <a:rPr lang="en">
                          <a:latin typeface="Calibri"/>
                          <a:ea typeface="Calibri"/>
                          <a:cs typeface="Calibri"/>
                          <a:sym typeface="Calibri"/>
                        </a:rPr>
                        <a:t>Non-parametric tests are </a:t>
                      </a:r>
                      <a:r>
                        <a:rPr b="1" lang="en">
                          <a:latin typeface="Calibri"/>
                          <a:ea typeface="Calibri"/>
                          <a:cs typeface="Calibri"/>
                          <a:sym typeface="Calibri"/>
                        </a:rPr>
                        <a:t>not powerful</a:t>
                      </a:r>
                      <a:r>
                        <a:rPr lang="en">
                          <a:latin typeface="Calibri"/>
                          <a:ea typeface="Calibri"/>
                          <a:cs typeface="Calibri"/>
                          <a:sym typeface="Calibri"/>
                        </a:rPr>
                        <a:t>. There is a loss of information when we calculate the Ranks. </a:t>
                      </a:r>
                      <a:r>
                        <a:rPr b="1" lang="en">
                          <a:latin typeface="Calibri"/>
                          <a:ea typeface="Calibri"/>
                          <a:cs typeface="Calibri"/>
                          <a:sym typeface="Calibri"/>
                        </a:rPr>
                        <a:t>The impact of the magnitude of the data is lost</a:t>
                      </a:r>
                      <a:endParaRPr b="1" i="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These tests are </a:t>
                      </a:r>
                      <a:r>
                        <a:rPr b="1" lang="en">
                          <a:latin typeface="Calibri"/>
                          <a:ea typeface="Calibri"/>
                          <a:cs typeface="Calibri"/>
                          <a:sym typeface="Calibri"/>
                        </a:rPr>
                        <a:t>Powerful</a:t>
                      </a:r>
                      <a:r>
                        <a:rPr lang="en">
                          <a:latin typeface="Calibri"/>
                          <a:ea typeface="Calibri"/>
                          <a:cs typeface="Calibri"/>
                          <a:sym typeface="Calibri"/>
                        </a:rPr>
                        <a:t> as the Parameters/ Statistics are calculated from the Original data. These tests </a:t>
                      </a:r>
                      <a:r>
                        <a:rPr b="1" lang="en">
                          <a:latin typeface="Calibri"/>
                          <a:ea typeface="Calibri"/>
                          <a:cs typeface="Calibri"/>
                          <a:sym typeface="Calibri"/>
                        </a:rPr>
                        <a:t>include the impact of the magnitude of the data</a:t>
                      </a:r>
                      <a:endParaRPr b="1">
                        <a:latin typeface="Calibri"/>
                        <a:ea typeface="Calibri"/>
                        <a:cs typeface="Calibri"/>
                        <a:sym typeface="Calibri"/>
                      </a:endParaRPr>
                    </a:p>
                  </a:txBody>
                  <a:tcPr marT="91425" marB="91425" marR="91425" marL="91425"/>
                </a:tc>
              </a:tr>
              <a:tr h="476050">
                <a:tc>
                  <a:txBody>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Chi-Square,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Mann Whitney U Test,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Wilcoxon Sign Ranks Test</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Kruskal-Wallis Test</a:t>
                      </a:r>
                      <a:endParaRPr>
                        <a:latin typeface="Calibri"/>
                        <a:ea typeface="Calibri"/>
                        <a:cs typeface="Calibri"/>
                        <a:sym typeface="Calibri"/>
                      </a:endParaRPr>
                    </a:p>
                  </a:txBody>
                  <a:tcPr marT="91425" marB="91425" marR="91425" marL="91425"/>
                </a:tc>
                <a:tc>
                  <a:txBody>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Z-Test,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t-Test,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F-Test,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ANOVA</a:t>
                      </a:r>
                      <a:endParaRPr>
                        <a:latin typeface="Calibri"/>
                        <a:ea typeface="Calibri"/>
                        <a:cs typeface="Calibri"/>
                        <a:sym typeface="Calibri"/>
                      </a:endParaRPr>
                    </a:p>
                  </a:txBody>
                  <a:tcPr marT="91425" marB="91425" marR="91425" marL="91425"/>
                </a:tc>
              </a:tr>
            </a:tbl>
          </a:graphicData>
        </a:graphic>
      </p:graphicFrame>
      <p:sp>
        <p:nvSpPr>
          <p:cNvPr id="1055" name="Google Shape;1055;p79"/>
          <p:cNvSpPr txBox="1"/>
          <p:nvPr>
            <p:ph type="title"/>
          </p:nvPr>
        </p:nvSpPr>
        <p:spPr>
          <a:xfrm>
            <a:off x="6900" y="-121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Non-Parametric </a:t>
            </a:r>
            <a:r>
              <a:rPr i="1" lang="en">
                <a:latin typeface="Calibri"/>
                <a:ea typeface="Calibri"/>
                <a:cs typeface="Calibri"/>
                <a:sym typeface="Calibri"/>
              </a:rPr>
              <a:t>vs </a:t>
            </a:r>
            <a:r>
              <a:rPr lang="en">
                <a:latin typeface="Calibri"/>
                <a:ea typeface="Calibri"/>
                <a:cs typeface="Calibri"/>
                <a:sym typeface="Calibri"/>
              </a:rPr>
              <a:t>Parametric Tests (3)</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p:nvPr/>
        </p:nvSpPr>
        <p:spPr>
          <a:xfrm>
            <a:off x="406075" y="992600"/>
            <a:ext cx="14100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txBox="1"/>
          <p:nvPr>
            <p:ph type="title"/>
          </p:nvPr>
        </p:nvSpPr>
        <p:spPr>
          <a:xfrm>
            <a:off x="6900" y="64025"/>
            <a:ext cx="8959800" cy="5727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Information, Knowledge and Wisdom Hierarchy</a:t>
            </a:r>
            <a:endParaRPr>
              <a:latin typeface="Calibri"/>
              <a:ea typeface="Calibri"/>
              <a:cs typeface="Calibri"/>
              <a:sym typeface="Calibri"/>
            </a:endParaRPr>
          </a:p>
        </p:txBody>
      </p:sp>
      <p:pic>
        <p:nvPicPr>
          <p:cNvPr id="131" name="Google Shape;131;p19"/>
          <p:cNvPicPr preferRelativeResize="0"/>
          <p:nvPr/>
        </p:nvPicPr>
        <p:blipFill>
          <a:blip r:embed="rId3">
            <a:alphaModFix/>
          </a:blip>
          <a:stretch>
            <a:fillRect/>
          </a:stretch>
        </p:blipFill>
        <p:spPr>
          <a:xfrm>
            <a:off x="686875" y="891775"/>
            <a:ext cx="7177751" cy="37493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6900" y="-12175"/>
            <a:ext cx="8362500" cy="5727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Information, Knowledge Wisdom</a:t>
            </a:r>
            <a:endParaRPr>
              <a:latin typeface="Calibri"/>
              <a:ea typeface="Calibri"/>
              <a:cs typeface="Calibri"/>
              <a:sym typeface="Calibri"/>
            </a:endParaRPr>
          </a:p>
        </p:txBody>
      </p:sp>
      <p:pic>
        <p:nvPicPr>
          <p:cNvPr id="137" name="Google Shape;137;p20"/>
          <p:cNvPicPr preferRelativeResize="0"/>
          <p:nvPr/>
        </p:nvPicPr>
        <p:blipFill>
          <a:blip r:embed="rId3">
            <a:alphaModFix/>
          </a:blip>
          <a:stretch>
            <a:fillRect/>
          </a:stretch>
        </p:blipFill>
        <p:spPr>
          <a:xfrm>
            <a:off x="365225" y="1207475"/>
            <a:ext cx="8004175" cy="26055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6900" y="-12175"/>
            <a:ext cx="8362500" cy="5727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Descriptive Statistics</a:t>
            </a:r>
            <a:endParaRPr>
              <a:latin typeface="Calibri"/>
              <a:ea typeface="Calibri"/>
              <a:cs typeface="Calibri"/>
              <a:sym typeface="Calibri"/>
            </a:endParaRPr>
          </a:p>
        </p:txBody>
      </p:sp>
      <p:sp>
        <p:nvSpPr>
          <p:cNvPr id="143" name="Google Shape;143;p21"/>
          <p:cNvSpPr/>
          <p:nvPr/>
        </p:nvSpPr>
        <p:spPr>
          <a:xfrm>
            <a:off x="1221475" y="1340775"/>
            <a:ext cx="2018400" cy="4323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p:nvPr/>
        </p:nvSpPr>
        <p:spPr>
          <a:xfrm>
            <a:off x="6555475" y="1340775"/>
            <a:ext cx="2018400" cy="432300"/>
          </a:xfrm>
          <a:prstGeom prst="rect">
            <a:avLst/>
          </a:pr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21"/>
          <p:cNvCxnSpPr/>
          <p:nvPr/>
        </p:nvCxnSpPr>
        <p:spPr>
          <a:xfrm>
            <a:off x="4914850" y="958675"/>
            <a:ext cx="0" cy="180900"/>
          </a:xfrm>
          <a:prstGeom prst="straightConnector1">
            <a:avLst/>
          </a:prstGeom>
          <a:noFill/>
          <a:ln cap="flat" cmpd="sng" w="9525">
            <a:solidFill>
              <a:schemeClr val="dk2"/>
            </a:solidFill>
            <a:prstDash val="solid"/>
            <a:round/>
            <a:headEnd len="med" w="med" type="none"/>
            <a:tailEnd len="med" w="med" type="none"/>
          </a:ln>
        </p:spPr>
      </p:cxnSp>
      <p:cxnSp>
        <p:nvCxnSpPr>
          <p:cNvPr id="146" name="Google Shape;146;p21"/>
          <p:cNvCxnSpPr/>
          <p:nvPr/>
        </p:nvCxnSpPr>
        <p:spPr>
          <a:xfrm>
            <a:off x="2290025" y="1119125"/>
            <a:ext cx="5228700" cy="0"/>
          </a:xfrm>
          <a:prstGeom prst="straightConnector1">
            <a:avLst/>
          </a:prstGeom>
          <a:noFill/>
          <a:ln cap="flat" cmpd="sng" w="9525">
            <a:solidFill>
              <a:schemeClr val="dk2"/>
            </a:solidFill>
            <a:prstDash val="solid"/>
            <a:round/>
            <a:headEnd len="med" w="med" type="none"/>
            <a:tailEnd len="med" w="med" type="none"/>
          </a:ln>
        </p:spPr>
      </p:cxnSp>
      <p:cxnSp>
        <p:nvCxnSpPr>
          <p:cNvPr id="147" name="Google Shape;147;p21"/>
          <p:cNvCxnSpPr/>
          <p:nvPr/>
        </p:nvCxnSpPr>
        <p:spPr>
          <a:xfrm>
            <a:off x="2247850" y="1111075"/>
            <a:ext cx="0" cy="180900"/>
          </a:xfrm>
          <a:prstGeom prst="straightConnector1">
            <a:avLst/>
          </a:prstGeom>
          <a:noFill/>
          <a:ln cap="flat" cmpd="sng" w="28575">
            <a:solidFill>
              <a:schemeClr val="dk2"/>
            </a:solidFill>
            <a:prstDash val="solid"/>
            <a:round/>
            <a:headEnd len="med" w="med" type="none"/>
            <a:tailEnd len="med" w="med" type="none"/>
          </a:ln>
        </p:spPr>
      </p:cxnSp>
      <p:cxnSp>
        <p:nvCxnSpPr>
          <p:cNvPr id="148" name="Google Shape;148;p21"/>
          <p:cNvCxnSpPr/>
          <p:nvPr/>
        </p:nvCxnSpPr>
        <p:spPr>
          <a:xfrm>
            <a:off x="7505650" y="1111075"/>
            <a:ext cx="0" cy="180900"/>
          </a:xfrm>
          <a:prstGeom prst="straightConnector1">
            <a:avLst/>
          </a:prstGeom>
          <a:noFill/>
          <a:ln cap="flat" cmpd="sng" w="28575">
            <a:solidFill>
              <a:schemeClr val="dk2"/>
            </a:solidFill>
            <a:prstDash val="solid"/>
            <a:round/>
            <a:headEnd len="med" w="med" type="none"/>
            <a:tailEnd len="med" w="med" type="none"/>
          </a:ln>
        </p:spPr>
      </p:cxnSp>
      <p:sp>
        <p:nvSpPr>
          <p:cNvPr id="149" name="Google Shape;149;p21"/>
          <p:cNvSpPr txBox="1"/>
          <p:nvPr/>
        </p:nvSpPr>
        <p:spPr>
          <a:xfrm>
            <a:off x="1212575" y="1383400"/>
            <a:ext cx="19695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Descriptive</a:t>
            </a:r>
            <a:endParaRPr b="1">
              <a:latin typeface="Calibri"/>
              <a:ea typeface="Calibri"/>
              <a:cs typeface="Calibri"/>
              <a:sym typeface="Calibri"/>
            </a:endParaRPr>
          </a:p>
        </p:txBody>
      </p:sp>
      <p:sp>
        <p:nvSpPr>
          <p:cNvPr id="150" name="Google Shape;150;p21"/>
          <p:cNvSpPr txBox="1"/>
          <p:nvPr/>
        </p:nvSpPr>
        <p:spPr>
          <a:xfrm>
            <a:off x="6622775" y="1383400"/>
            <a:ext cx="19695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9E9E9E"/>
                </a:solidFill>
                <a:latin typeface="Calibri"/>
                <a:ea typeface="Calibri"/>
                <a:cs typeface="Calibri"/>
                <a:sym typeface="Calibri"/>
              </a:rPr>
              <a:t>Inferential</a:t>
            </a:r>
            <a:endParaRPr b="1">
              <a:solidFill>
                <a:srgbClr val="9E9E9E"/>
              </a:solidFill>
              <a:latin typeface="Calibri"/>
              <a:ea typeface="Calibri"/>
              <a:cs typeface="Calibri"/>
              <a:sym typeface="Calibri"/>
            </a:endParaRPr>
          </a:p>
        </p:txBody>
      </p:sp>
      <p:sp>
        <p:nvSpPr>
          <p:cNvPr id="151" name="Google Shape;151;p21"/>
          <p:cNvSpPr/>
          <p:nvPr/>
        </p:nvSpPr>
        <p:spPr>
          <a:xfrm>
            <a:off x="154675" y="3017175"/>
            <a:ext cx="2018400" cy="6261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52" name="Google Shape;152;p21"/>
          <p:cNvSpPr txBox="1"/>
          <p:nvPr/>
        </p:nvSpPr>
        <p:spPr>
          <a:xfrm>
            <a:off x="221975" y="3059800"/>
            <a:ext cx="1969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Measures of </a:t>
            </a:r>
            <a:endParaRPr b="1" sz="1200">
              <a:latin typeface="Calibri"/>
              <a:ea typeface="Calibri"/>
              <a:cs typeface="Calibri"/>
              <a:sym typeface="Calibri"/>
            </a:endParaRPr>
          </a:p>
          <a:p>
            <a:pPr indent="0" lvl="0" marL="0" rtl="0" algn="ctr">
              <a:spcBef>
                <a:spcPts val="0"/>
              </a:spcBef>
              <a:spcAft>
                <a:spcPts val="0"/>
              </a:spcAft>
              <a:buNone/>
            </a:pPr>
            <a:r>
              <a:rPr b="1" lang="en" sz="1200">
                <a:latin typeface="Calibri"/>
                <a:ea typeface="Calibri"/>
                <a:cs typeface="Calibri"/>
                <a:sym typeface="Calibri"/>
              </a:rPr>
              <a:t>Central Tendency</a:t>
            </a:r>
            <a:endParaRPr b="1" sz="1200">
              <a:latin typeface="Calibri"/>
              <a:ea typeface="Calibri"/>
              <a:cs typeface="Calibri"/>
              <a:sym typeface="Calibri"/>
            </a:endParaRPr>
          </a:p>
        </p:txBody>
      </p:sp>
      <p:sp>
        <p:nvSpPr>
          <p:cNvPr id="153" name="Google Shape;153;p21"/>
          <p:cNvSpPr/>
          <p:nvPr/>
        </p:nvSpPr>
        <p:spPr>
          <a:xfrm>
            <a:off x="2440675" y="3017175"/>
            <a:ext cx="2018400" cy="6261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54" name="Google Shape;154;p21"/>
          <p:cNvSpPr txBox="1"/>
          <p:nvPr/>
        </p:nvSpPr>
        <p:spPr>
          <a:xfrm>
            <a:off x="2507975" y="3059800"/>
            <a:ext cx="1969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Measures of </a:t>
            </a:r>
            <a:endParaRPr b="1" sz="1200">
              <a:latin typeface="Calibri"/>
              <a:ea typeface="Calibri"/>
              <a:cs typeface="Calibri"/>
              <a:sym typeface="Calibri"/>
            </a:endParaRPr>
          </a:p>
          <a:p>
            <a:pPr indent="0" lvl="0" marL="0" rtl="0" algn="ctr">
              <a:spcBef>
                <a:spcPts val="0"/>
              </a:spcBef>
              <a:spcAft>
                <a:spcPts val="0"/>
              </a:spcAft>
              <a:buNone/>
            </a:pPr>
            <a:r>
              <a:rPr b="1" lang="en" sz="1200">
                <a:latin typeface="Calibri"/>
                <a:ea typeface="Calibri"/>
                <a:cs typeface="Calibri"/>
                <a:sym typeface="Calibri"/>
              </a:rPr>
              <a:t>Dispersion</a:t>
            </a:r>
            <a:endParaRPr b="1" sz="1200">
              <a:latin typeface="Calibri"/>
              <a:ea typeface="Calibri"/>
              <a:cs typeface="Calibri"/>
              <a:sym typeface="Calibri"/>
            </a:endParaRPr>
          </a:p>
        </p:txBody>
      </p:sp>
      <p:sp>
        <p:nvSpPr>
          <p:cNvPr id="155" name="Google Shape;155;p21"/>
          <p:cNvSpPr/>
          <p:nvPr/>
        </p:nvSpPr>
        <p:spPr>
          <a:xfrm>
            <a:off x="7012675" y="3017175"/>
            <a:ext cx="2018400" cy="6261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56" name="Google Shape;156;p21"/>
          <p:cNvSpPr txBox="1"/>
          <p:nvPr/>
        </p:nvSpPr>
        <p:spPr>
          <a:xfrm>
            <a:off x="7079975" y="3059800"/>
            <a:ext cx="1969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Charts &amp; </a:t>
            </a:r>
            <a:endParaRPr b="1" sz="1200">
              <a:latin typeface="Calibri"/>
              <a:ea typeface="Calibri"/>
              <a:cs typeface="Calibri"/>
              <a:sym typeface="Calibri"/>
            </a:endParaRPr>
          </a:p>
          <a:p>
            <a:pPr indent="0" lvl="0" marL="0" rtl="0" algn="ctr">
              <a:spcBef>
                <a:spcPts val="0"/>
              </a:spcBef>
              <a:spcAft>
                <a:spcPts val="0"/>
              </a:spcAft>
              <a:buNone/>
            </a:pPr>
            <a:r>
              <a:rPr b="1" lang="en" sz="1200">
                <a:latin typeface="Calibri"/>
                <a:ea typeface="Calibri"/>
                <a:cs typeface="Calibri"/>
                <a:sym typeface="Calibri"/>
              </a:rPr>
              <a:t>Graphs</a:t>
            </a:r>
            <a:endParaRPr b="1" sz="1200">
              <a:latin typeface="Calibri"/>
              <a:ea typeface="Calibri"/>
              <a:cs typeface="Calibri"/>
              <a:sym typeface="Calibri"/>
            </a:endParaRPr>
          </a:p>
        </p:txBody>
      </p:sp>
      <p:sp>
        <p:nvSpPr>
          <p:cNvPr id="157" name="Google Shape;157;p21"/>
          <p:cNvSpPr/>
          <p:nvPr/>
        </p:nvSpPr>
        <p:spPr>
          <a:xfrm>
            <a:off x="4726675" y="3017175"/>
            <a:ext cx="2018400" cy="6261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58" name="Google Shape;158;p21"/>
          <p:cNvSpPr txBox="1"/>
          <p:nvPr/>
        </p:nvSpPr>
        <p:spPr>
          <a:xfrm>
            <a:off x="4793975" y="3059800"/>
            <a:ext cx="1969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Shapes of </a:t>
            </a:r>
            <a:endParaRPr b="1" sz="1200">
              <a:latin typeface="Calibri"/>
              <a:ea typeface="Calibri"/>
              <a:cs typeface="Calibri"/>
              <a:sym typeface="Calibri"/>
            </a:endParaRPr>
          </a:p>
          <a:p>
            <a:pPr indent="0" lvl="0" marL="0" rtl="0" algn="ctr">
              <a:spcBef>
                <a:spcPts val="0"/>
              </a:spcBef>
              <a:spcAft>
                <a:spcPts val="0"/>
              </a:spcAft>
              <a:buNone/>
            </a:pPr>
            <a:r>
              <a:rPr b="1" lang="en" sz="1200">
                <a:latin typeface="Calibri"/>
                <a:ea typeface="Calibri"/>
                <a:cs typeface="Calibri"/>
                <a:sym typeface="Calibri"/>
              </a:rPr>
              <a:t>Distributions</a:t>
            </a:r>
            <a:endParaRPr b="1" sz="1200">
              <a:latin typeface="Calibri"/>
              <a:ea typeface="Calibri"/>
              <a:cs typeface="Calibri"/>
              <a:sym typeface="Calibri"/>
            </a:endParaRPr>
          </a:p>
        </p:txBody>
      </p:sp>
      <p:sp>
        <p:nvSpPr>
          <p:cNvPr id="159" name="Google Shape;159;p21"/>
          <p:cNvSpPr txBox="1"/>
          <p:nvPr/>
        </p:nvSpPr>
        <p:spPr>
          <a:xfrm>
            <a:off x="-6625" y="3669400"/>
            <a:ext cx="2297400" cy="6261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Calibri"/>
              <a:buChar char="●"/>
            </a:pPr>
            <a:r>
              <a:rPr lang="en" sz="1100">
                <a:latin typeface="Calibri"/>
                <a:ea typeface="Calibri"/>
                <a:cs typeface="Calibri"/>
                <a:sym typeface="Calibri"/>
              </a:rPr>
              <a:t>Mean, </a:t>
            </a:r>
            <a:endParaRPr sz="1100">
              <a:latin typeface="Calibri"/>
              <a:ea typeface="Calibri"/>
              <a:cs typeface="Calibri"/>
              <a:sym typeface="Calibri"/>
            </a:endParaRPr>
          </a:p>
          <a:p>
            <a:pPr indent="-298450" lvl="0" marL="457200" rtl="0" algn="l">
              <a:spcBef>
                <a:spcPts val="0"/>
              </a:spcBef>
              <a:spcAft>
                <a:spcPts val="0"/>
              </a:spcAft>
              <a:buSzPts val="1100"/>
              <a:buFont typeface="Calibri"/>
              <a:buChar char="●"/>
            </a:pPr>
            <a:r>
              <a:rPr lang="en" sz="1100">
                <a:latin typeface="Calibri"/>
                <a:ea typeface="Calibri"/>
                <a:cs typeface="Calibri"/>
                <a:sym typeface="Calibri"/>
              </a:rPr>
              <a:t>Median, </a:t>
            </a:r>
            <a:endParaRPr sz="1100">
              <a:latin typeface="Calibri"/>
              <a:ea typeface="Calibri"/>
              <a:cs typeface="Calibri"/>
              <a:sym typeface="Calibri"/>
            </a:endParaRPr>
          </a:p>
          <a:p>
            <a:pPr indent="-298450" lvl="0" marL="457200" rtl="0" algn="l">
              <a:spcBef>
                <a:spcPts val="0"/>
              </a:spcBef>
              <a:spcAft>
                <a:spcPts val="0"/>
              </a:spcAft>
              <a:buSzPts val="1100"/>
              <a:buFont typeface="Calibri"/>
              <a:buChar char="●"/>
            </a:pPr>
            <a:r>
              <a:rPr lang="en" sz="1100">
                <a:latin typeface="Calibri"/>
                <a:ea typeface="Calibri"/>
                <a:cs typeface="Calibri"/>
                <a:sym typeface="Calibri"/>
              </a:rPr>
              <a:t>Mode</a:t>
            </a:r>
            <a:endParaRPr sz="1100">
              <a:latin typeface="Calibri"/>
              <a:ea typeface="Calibri"/>
              <a:cs typeface="Calibri"/>
              <a:sym typeface="Calibri"/>
            </a:endParaRPr>
          </a:p>
        </p:txBody>
      </p:sp>
      <p:sp>
        <p:nvSpPr>
          <p:cNvPr id="160" name="Google Shape;160;p21"/>
          <p:cNvSpPr txBox="1"/>
          <p:nvPr/>
        </p:nvSpPr>
        <p:spPr>
          <a:xfrm>
            <a:off x="2279375" y="3669400"/>
            <a:ext cx="2297400" cy="763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Calibri"/>
              <a:buChar char="●"/>
            </a:pPr>
            <a:r>
              <a:rPr lang="en" sz="1100">
                <a:latin typeface="Calibri"/>
                <a:ea typeface="Calibri"/>
                <a:cs typeface="Calibri"/>
                <a:sym typeface="Calibri"/>
              </a:rPr>
              <a:t>Variance</a:t>
            </a:r>
            <a:endParaRPr sz="1100">
              <a:latin typeface="Calibri"/>
              <a:ea typeface="Calibri"/>
              <a:cs typeface="Calibri"/>
              <a:sym typeface="Calibri"/>
            </a:endParaRPr>
          </a:p>
          <a:p>
            <a:pPr indent="-298450" lvl="0" marL="457200" rtl="0" algn="l">
              <a:spcBef>
                <a:spcPts val="0"/>
              </a:spcBef>
              <a:spcAft>
                <a:spcPts val="0"/>
              </a:spcAft>
              <a:buSzPts val="1100"/>
              <a:buFont typeface="Calibri"/>
              <a:buChar char="●"/>
            </a:pPr>
            <a:r>
              <a:rPr lang="en" sz="1100">
                <a:latin typeface="Calibri"/>
                <a:ea typeface="Calibri"/>
                <a:cs typeface="Calibri"/>
                <a:sym typeface="Calibri"/>
              </a:rPr>
              <a:t>Standard Deviation</a:t>
            </a:r>
            <a:endParaRPr sz="1100">
              <a:latin typeface="Calibri"/>
              <a:ea typeface="Calibri"/>
              <a:cs typeface="Calibri"/>
              <a:sym typeface="Calibri"/>
            </a:endParaRPr>
          </a:p>
          <a:p>
            <a:pPr indent="-298450" lvl="0" marL="457200" rtl="0" algn="l">
              <a:spcBef>
                <a:spcPts val="0"/>
              </a:spcBef>
              <a:spcAft>
                <a:spcPts val="0"/>
              </a:spcAft>
              <a:buSzPts val="1100"/>
              <a:buFont typeface="Calibri"/>
              <a:buChar char="●"/>
            </a:pPr>
            <a:r>
              <a:rPr lang="en" sz="1100">
                <a:latin typeface="Calibri"/>
                <a:ea typeface="Calibri"/>
                <a:cs typeface="Calibri"/>
                <a:sym typeface="Calibri"/>
              </a:rPr>
              <a:t>Range, Inter-Quartile Range</a:t>
            </a:r>
            <a:endParaRPr sz="1100">
              <a:latin typeface="Calibri"/>
              <a:ea typeface="Calibri"/>
              <a:cs typeface="Calibri"/>
              <a:sym typeface="Calibri"/>
            </a:endParaRPr>
          </a:p>
          <a:p>
            <a:pPr indent="-298450" lvl="0" marL="457200" rtl="0" algn="l">
              <a:spcBef>
                <a:spcPts val="0"/>
              </a:spcBef>
              <a:spcAft>
                <a:spcPts val="0"/>
              </a:spcAft>
              <a:buSzPts val="1100"/>
              <a:buFont typeface="Calibri"/>
              <a:buChar char="●"/>
            </a:pPr>
            <a:r>
              <a:rPr lang="en" sz="1100">
                <a:latin typeface="Calibri"/>
                <a:ea typeface="Calibri"/>
                <a:cs typeface="Calibri"/>
                <a:sym typeface="Calibri"/>
              </a:rPr>
              <a:t>Count, Maximum &amp; Minimum</a:t>
            </a:r>
            <a:endParaRPr sz="1100">
              <a:latin typeface="Calibri"/>
              <a:ea typeface="Calibri"/>
              <a:cs typeface="Calibri"/>
              <a:sym typeface="Calibri"/>
            </a:endParaRPr>
          </a:p>
        </p:txBody>
      </p:sp>
      <p:sp>
        <p:nvSpPr>
          <p:cNvPr id="161" name="Google Shape;161;p21"/>
          <p:cNvSpPr txBox="1"/>
          <p:nvPr/>
        </p:nvSpPr>
        <p:spPr>
          <a:xfrm>
            <a:off x="6851375" y="3669400"/>
            <a:ext cx="2297400" cy="10989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Calibri"/>
              <a:buChar char="●"/>
            </a:pPr>
            <a:r>
              <a:rPr lang="en" sz="1100">
                <a:latin typeface="Calibri"/>
                <a:ea typeface="Calibri"/>
                <a:cs typeface="Calibri"/>
                <a:sym typeface="Calibri"/>
              </a:rPr>
              <a:t>Histograms</a:t>
            </a:r>
            <a:endParaRPr sz="1100">
              <a:latin typeface="Calibri"/>
              <a:ea typeface="Calibri"/>
              <a:cs typeface="Calibri"/>
              <a:sym typeface="Calibri"/>
            </a:endParaRPr>
          </a:p>
          <a:p>
            <a:pPr indent="-298450" lvl="0" marL="457200" rtl="0" algn="l">
              <a:spcBef>
                <a:spcPts val="0"/>
              </a:spcBef>
              <a:spcAft>
                <a:spcPts val="0"/>
              </a:spcAft>
              <a:buSzPts val="1100"/>
              <a:buFont typeface="Calibri"/>
              <a:buChar char="●"/>
            </a:pPr>
            <a:r>
              <a:rPr lang="en" sz="1100">
                <a:latin typeface="Calibri"/>
                <a:ea typeface="Calibri"/>
                <a:cs typeface="Calibri"/>
                <a:sym typeface="Calibri"/>
              </a:rPr>
              <a:t>Bar Charts</a:t>
            </a:r>
            <a:endParaRPr sz="1100">
              <a:latin typeface="Calibri"/>
              <a:ea typeface="Calibri"/>
              <a:cs typeface="Calibri"/>
              <a:sym typeface="Calibri"/>
            </a:endParaRPr>
          </a:p>
          <a:p>
            <a:pPr indent="-298450" lvl="0" marL="457200" rtl="0" algn="l">
              <a:spcBef>
                <a:spcPts val="0"/>
              </a:spcBef>
              <a:spcAft>
                <a:spcPts val="0"/>
              </a:spcAft>
              <a:buSzPts val="1100"/>
              <a:buFont typeface="Calibri"/>
              <a:buChar char="●"/>
            </a:pPr>
            <a:r>
              <a:rPr lang="en" sz="1100">
                <a:latin typeface="Calibri"/>
                <a:ea typeface="Calibri"/>
                <a:cs typeface="Calibri"/>
                <a:sym typeface="Calibri"/>
              </a:rPr>
              <a:t>Line Charts</a:t>
            </a:r>
            <a:endParaRPr sz="1100">
              <a:latin typeface="Calibri"/>
              <a:ea typeface="Calibri"/>
              <a:cs typeface="Calibri"/>
              <a:sym typeface="Calibri"/>
            </a:endParaRPr>
          </a:p>
          <a:p>
            <a:pPr indent="-298450" lvl="0" marL="457200" rtl="0" algn="l">
              <a:spcBef>
                <a:spcPts val="0"/>
              </a:spcBef>
              <a:spcAft>
                <a:spcPts val="0"/>
              </a:spcAft>
              <a:buSzPts val="1100"/>
              <a:buFont typeface="Calibri"/>
              <a:buChar char="●"/>
            </a:pPr>
            <a:r>
              <a:rPr lang="en" sz="1100">
                <a:latin typeface="Calibri"/>
                <a:ea typeface="Calibri"/>
                <a:cs typeface="Calibri"/>
                <a:sym typeface="Calibri"/>
              </a:rPr>
              <a:t>Pie Charts</a:t>
            </a:r>
            <a:endParaRPr sz="1100">
              <a:latin typeface="Calibri"/>
              <a:ea typeface="Calibri"/>
              <a:cs typeface="Calibri"/>
              <a:sym typeface="Calibri"/>
            </a:endParaRPr>
          </a:p>
          <a:p>
            <a:pPr indent="-298450" lvl="0" marL="457200" rtl="0" algn="l">
              <a:spcBef>
                <a:spcPts val="0"/>
              </a:spcBef>
              <a:spcAft>
                <a:spcPts val="0"/>
              </a:spcAft>
              <a:buSzPts val="1100"/>
              <a:buFont typeface="Calibri"/>
              <a:buChar char="●"/>
            </a:pPr>
            <a:r>
              <a:rPr lang="en" sz="1100">
                <a:latin typeface="Calibri"/>
                <a:ea typeface="Calibri"/>
                <a:cs typeface="Calibri"/>
                <a:sym typeface="Calibri"/>
              </a:rPr>
              <a:t>Box &amp; Whiskers</a:t>
            </a:r>
            <a:endParaRPr sz="1100">
              <a:latin typeface="Calibri"/>
              <a:ea typeface="Calibri"/>
              <a:cs typeface="Calibri"/>
              <a:sym typeface="Calibri"/>
            </a:endParaRPr>
          </a:p>
          <a:p>
            <a:pPr indent="-298450" lvl="0" marL="457200" rtl="0" algn="l">
              <a:spcBef>
                <a:spcPts val="0"/>
              </a:spcBef>
              <a:spcAft>
                <a:spcPts val="0"/>
              </a:spcAft>
              <a:buSzPts val="1100"/>
              <a:buFont typeface="Calibri"/>
              <a:buChar char="●"/>
            </a:pPr>
            <a:r>
              <a:rPr lang="en" sz="1100">
                <a:latin typeface="Calibri"/>
                <a:ea typeface="Calibri"/>
                <a:cs typeface="Calibri"/>
                <a:sym typeface="Calibri"/>
              </a:rPr>
              <a:t>Scatter Plots</a:t>
            </a:r>
            <a:endParaRPr sz="1100">
              <a:latin typeface="Calibri"/>
              <a:ea typeface="Calibri"/>
              <a:cs typeface="Calibri"/>
              <a:sym typeface="Calibri"/>
            </a:endParaRPr>
          </a:p>
          <a:p>
            <a:pPr indent="-298450" lvl="0" marL="457200" rtl="0" algn="l">
              <a:spcBef>
                <a:spcPts val="0"/>
              </a:spcBef>
              <a:spcAft>
                <a:spcPts val="0"/>
              </a:spcAft>
              <a:buSzPts val="1100"/>
              <a:buFont typeface="Calibri"/>
              <a:buChar char="●"/>
            </a:pPr>
            <a:r>
              <a:rPr lang="en" sz="1100">
                <a:latin typeface="Calibri"/>
                <a:ea typeface="Calibri"/>
                <a:cs typeface="Calibri"/>
                <a:sym typeface="Calibri"/>
              </a:rPr>
              <a:t>Heat Maps</a:t>
            </a:r>
            <a:endParaRPr sz="1100">
              <a:latin typeface="Calibri"/>
              <a:ea typeface="Calibri"/>
              <a:cs typeface="Calibri"/>
              <a:sym typeface="Calibri"/>
            </a:endParaRPr>
          </a:p>
        </p:txBody>
      </p:sp>
      <p:sp>
        <p:nvSpPr>
          <p:cNvPr id="162" name="Google Shape;162;p21"/>
          <p:cNvSpPr txBox="1"/>
          <p:nvPr/>
        </p:nvSpPr>
        <p:spPr>
          <a:xfrm>
            <a:off x="4641575" y="3669400"/>
            <a:ext cx="2297400" cy="6261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Number of Peaks</a:t>
            </a:r>
            <a:endParaRPr sz="1100">
              <a:solidFill>
                <a:schemeClr val="dk2"/>
              </a:solidFill>
              <a:latin typeface="Calibri"/>
              <a:ea typeface="Calibri"/>
              <a:cs typeface="Calibri"/>
              <a:sym typeface="Calibri"/>
            </a:endParaRPr>
          </a:p>
          <a:p>
            <a:pPr indent="-298450" lvl="0" marL="457200" rtl="0" algn="l">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Symmetry</a:t>
            </a:r>
            <a:endParaRPr sz="1100">
              <a:solidFill>
                <a:schemeClr val="dk2"/>
              </a:solidFill>
              <a:latin typeface="Calibri"/>
              <a:ea typeface="Calibri"/>
              <a:cs typeface="Calibri"/>
              <a:sym typeface="Calibri"/>
            </a:endParaRPr>
          </a:p>
          <a:p>
            <a:pPr indent="-298450" lvl="0" marL="457200" rtl="0" algn="l">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Skewness &amp; </a:t>
            </a:r>
            <a:endParaRPr sz="1100">
              <a:solidFill>
                <a:schemeClr val="dk2"/>
              </a:solidFill>
              <a:latin typeface="Calibri"/>
              <a:ea typeface="Calibri"/>
              <a:cs typeface="Calibri"/>
              <a:sym typeface="Calibri"/>
            </a:endParaRPr>
          </a:p>
          <a:p>
            <a:pPr indent="-298450" lvl="0" marL="457200" rtl="0" algn="l">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Kurtosis</a:t>
            </a:r>
            <a:endParaRPr sz="1100">
              <a:latin typeface="Calibri"/>
              <a:ea typeface="Calibri"/>
              <a:cs typeface="Calibri"/>
              <a:sym typeface="Calibri"/>
            </a:endParaRPr>
          </a:p>
        </p:txBody>
      </p:sp>
      <p:sp>
        <p:nvSpPr>
          <p:cNvPr id="163" name="Google Shape;163;p21"/>
          <p:cNvSpPr txBox="1"/>
          <p:nvPr/>
        </p:nvSpPr>
        <p:spPr>
          <a:xfrm>
            <a:off x="145775" y="1764400"/>
            <a:ext cx="42816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Calibri"/>
                <a:ea typeface="Calibri"/>
                <a:cs typeface="Calibri"/>
                <a:sym typeface="Calibri"/>
              </a:rPr>
              <a:t>Describes and summarizes the data</a:t>
            </a:r>
            <a:endParaRPr b="1" sz="1600">
              <a:latin typeface="Calibri"/>
              <a:ea typeface="Calibri"/>
              <a:cs typeface="Calibri"/>
              <a:sym typeface="Calibri"/>
            </a:endParaRPr>
          </a:p>
        </p:txBody>
      </p:sp>
      <p:cxnSp>
        <p:nvCxnSpPr>
          <p:cNvPr id="164" name="Google Shape;164;p21"/>
          <p:cNvCxnSpPr/>
          <p:nvPr/>
        </p:nvCxnSpPr>
        <p:spPr>
          <a:xfrm flipH="1" rot="10800000">
            <a:off x="1017575" y="2660125"/>
            <a:ext cx="7079100" cy="14700"/>
          </a:xfrm>
          <a:prstGeom prst="straightConnector1">
            <a:avLst/>
          </a:prstGeom>
          <a:noFill/>
          <a:ln cap="flat" cmpd="sng" w="9525">
            <a:solidFill>
              <a:schemeClr val="dk2"/>
            </a:solidFill>
            <a:prstDash val="solid"/>
            <a:round/>
            <a:headEnd len="med" w="med" type="none"/>
            <a:tailEnd len="med" w="med" type="none"/>
          </a:ln>
        </p:spPr>
      </p:cxnSp>
      <p:cxnSp>
        <p:nvCxnSpPr>
          <p:cNvPr id="165" name="Google Shape;165;p21"/>
          <p:cNvCxnSpPr/>
          <p:nvPr/>
        </p:nvCxnSpPr>
        <p:spPr>
          <a:xfrm>
            <a:off x="2247850" y="2254075"/>
            <a:ext cx="1800" cy="413400"/>
          </a:xfrm>
          <a:prstGeom prst="straightConnector1">
            <a:avLst/>
          </a:prstGeom>
          <a:noFill/>
          <a:ln cap="flat" cmpd="sng" w="28575">
            <a:solidFill>
              <a:schemeClr val="dk2"/>
            </a:solidFill>
            <a:prstDash val="solid"/>
            <a:round/>
            <a:headEnd len="med" w="med" type="none"/>
            <a:tailEnd len="med" w="med" type="none"/>
          </a:ln>
        </p:spPr>
      </p:cxnSp>
      <p:cxnSp>
        <p:nvCxnSpPr>
          <p:cNvPr id="166" name="Google Shape;166;p21"/>
          <p:cNvCxnSpPr/>
          <p:nvPr/>
        </p:nvCxnSpPr>
        <p:spPr>
          <a:xfrm>
            <a:off x="1028650" y="2711275"/>
            <a:ext cx="0" cy="180900"/>
          </a:xfrm>
          <a:prstGeom prst="straightConnector1">
            <a:avLst/>
          </a:prstGeom>
          <a:noFill/>
          <a:ln cap="flat" cmpd="sng" w="28575">
            <a:solidFill>
              <a:schemeClr val="dk2"/>
            </a:solidFill>
            <a:prstDash val="solid"/>
            <a:round/>
            <a:headEnd len="med" w="med" type="none"/>
            <a:tailEnd len="med" w="med" type="none"/>
          </a:ln>
        </p:spPr>
      </p:cxnSp>
      <p:cxnSp>
        <p:nvCxnSpPr>
          <p:cNvPr id="167" name="Google Shape;167;p21"/>
          <p:cNvCxnSpPr/>
          <p:nvPr/>
        </p:nvCxnSpPr>
        <p:spPr>
          <a:xfrm>
            <a:off x="3543250" y="2711275"/>
            <a:ext cx="0" cy="180900"/>
          </a:xfrm>
          <a:prstGeom prst="straightConnector1">
            <a:avLst/>
          </a:prstGeom>
          <a:noFill/>
          <a:ln cap="flat" cmpd="sng" w="28575">
            <a:solidFill>
              <a:schemeClr val="dk2"/>
            </a:solidFill>
            <a:prstDash val="solid"/>
            <a:round/>
            <a:headEnd len="med" w="med" type="none"/>
            <a:tailEnd len="med" w="med" type="none"/>
          </a:ln>
        </p:spPr>
      </p:cxnSp>
      <p:cxnSp>
        <p:nvCxnSpPr>
          <p:cNvPr id="168" name="Google Shape;168;p21"/>
          <p:cNvCxnSpPr/>
          <p:nvPr/>
        </p:nvCxnSpPr>
        <p:spPr>
          <a:xfrm>
            <a:off x="5753050" y="2711275"/>
            <a:ext cx="0" cy="180900"/>
          </a:xfrm>
          <a:prstGeom prst="straightConnector1">
            <a:avLst/>
          </a:prstGeom>
          <a:noFill/>
          <a:ln cap="flat" cmpd="sng" w="28575">
            <a:solidFill>
              <a:schemeClr val="dk2"/>
            </a:solidFill>
            <a:prstDash val="solid"/>
            <a:round/>
            <a:headEnd len="med" w="med" type="none"/>
            <a:tailEnd len="med" w="med" type="none"/>
          </a:ln>
        </p:spPr>
      </p:cxnSp>
      <p:cxnSp>
        <p:nvCxnSpPr>
          <p:cNvPr id="169" name="Google Shape;169;p21"/>
          <p:cNvCxnSpPr/>
          <p:nvPr/>
        </p:nvCxnSpPr>
        <p:spPr>
          <a:xfrm>
            <a:off x="8115250" y="2711275"/>
            <a:ext cx="0" cy="180900"/>
          </a:xfrm>
          <a:prstGeom prst="straightConnector1">
            <a:avLst/>
          </a:prstGeom>
          <a:noFill/>
          <a:ln cap="flat" cmpd="sng" w="28575">
            <a:solidFill>
              <a:schemeClr val="dk2"/>
            </a:solidFill>
            <a:prstDash val="solid"/>
            <a:round/>
            <a:headEnd len="med" w="med" type="none"/>
            <a:tailEnd len="med" w="med" type="none"/>
          </a:ln>
        </p:spPr>
      </p:cxnSp>
      <p:sp>
        <p:nvSpPr>
          <p:cNvPr id="170" name="Google Shape;170;p21"/>
          <p:cNvSpPr/>
          <p:nvPr/>
        </p:nvSpPr>
        <p:spPr>
          <a:xfrm>
            <a:off x="327100" y="1159050"/>
            <a:ext cx="755700" cy="32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3961900" y="640175"/>
            <a:ext cx="1883700" cy="329400"/>
          </a:xfrm>
          <a:prstGeom prst="roundRect">
            <a:avLst>
              <a:gd fmla="val 16667" name="adj"/>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Medium"/>
                <a:ea typeface="Open Sans Medium"/>
                <a:cs typeface="Open Sans Medium"/>
                <a:sym typeface="Open Sans Medium"/>
              </a:rPr>
              <a:t>Statistics</a:t>
            </a:r>
            <a:endParaRPr>
              <a:latin typeface="Open Sans Medium"/>
              <a:ea typeface="Open Sans Medium"/>
              <a:cs typeface="Open Sans Medium"/>
              <a:sym typeface="Open Sans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